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0"/>
  </p:notesMasterIdLst>
  <p:sldIdLst>
    <p:sldId id="256" r:id="rId2"/>
    <p:sldId id="257" r:id="rId3"/>
    <p:sldId id="291" r:id="rId4"/>
    <p:sldId id="260" r:id="rId5"/>
    <p:sldId id="261" r:id="rId6"/>
    <p:sldId id="262" r:id="rId7"/>
    <p:sldId id="268" r:id="rId8"/>
    <p:sldId id="276" r:id="rId9"/>
    <p:sldId id="278" r:id="rId10"/>
    <p:sldId id="286" r:id="rId11"/>
    <p:sldId id="279" r:id="rId12"/>
    <p:sldId id="287" r:id="rId13"/>
    <p:sldId id="280" r:id="rId14"/>
    <p:sldId id="288" r:id="rId15"/>
    <p:sldId id="281" r:id="rId16"/>
    <p:sldId id="290" r:id="rId17"/>
    <p:sldId id="289" r:id="rId18"/>
    <p:sldId id="269" r:id="rId19"/>
    <p:sldId id="270" r:id="rId20"/>
    <p:sldId id="282" r:id="rId21"/>
    <p:sldId id="283" r:id="rId22"/>
    <p:sldId id="265" r:id="rId23"/>
    <p:sldId id="267" r:id="rId24"/>
    <p:sldId id="272" r:id="rId25"/>
    <p:sldId id="273" r:id="rId26"/>
    <p:sldId id="266" r:id="rId27"/>
    <p:sldId id="285" r:id="rId28"/>
    <p:sldId id="284" r:id="rId29"/>
    <p:sldId id="292" r:id="rId30"/>
    <p:sldId id="293" r:id="rId31"/>
    <p:sldId id="294" r:id="rId32"/>
    <p:sldId id="295" r:id="rId33"/>
    <p:sldId id="296" r:id="rId34"/>
    <p:sldId id="297" r:id="rId35"/>
    <p:sldId id="298" r:id="rId36"/>
    <p:sldId id="299" r:id="rId37"/>
    <p:sldId id="300" r:id="rId38"/>
    <p:sldId id="30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A2A2"/>
    <a:srgbClr val="4828A2"/>
    <a:srgbClr val="8668DA"/>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9984" autoAdjust="0"/>
    <p:restoredTop sz="94660"/>
  </p:normalViewPr>
  <p:slideViewPr>
    <p:cSldViewPr snapToGrid="0">
      <p:cViewPr>
        <p:scale>
          <a:sx n="70" d="100"/>
          <a:sy n="70" d="100"/>
        </p:scale>
        <p:origin x="-1380" y="-55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76553A-6C68-494A-A074-9680D974406B}"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987B02DA-1169-4289-8190-1323D5559AFF}">
      <dgm:prSet phldrT="[Text]"/>
      <dgm:spPr/>
      <dgm:t>
        <a:bodyPr/>
        <a:lstStyle/>
        <a:p>
          <a:r>
            <a:rPr lang="zh-CN" altLang="en-US" dirty="0" smtClean="0">
              <a:latin typeface="楷体" pitchFamily="49" charset="-122"/>
              <a:ea typeface="楷体" pitchFamily="49" charset="-122"/>
            </a:rPr>
            <a:t>阅写站</a:t>
          </a:r>
          <a:endParaRPr lang="en-US" dirty="0">
            <a:latin typeface="楷体" pitchFamily="49" charset="-122"/>
            <a:ea typeface="楷体" pitchFamily="49" charset="-122"/>
          </a:endParaRPr>
        </a:p>
      </dgm:t>
    </dgm:pt>
    <dgm:pt modelId="{A082F706-97E2-4B58-B79E-E05080880AC4}" type="parTrans" cxnId="{08ACECD4-D7DF-4986-BD59-A61FEE5D3316}">
      <dgm:prSet/>
      <dgm:spPr/>
      <dgm:t>
        <a:bodyPr/>
        <a:lstStyle/>
        <a:p>
          <a:endParaRPr lang="en-US"/>
        </a:p>
      </dgm:t>
    </dgm:pt>
    <dgm:pt modelId="{8DA48D10-CCA7-426D-A938-91C4C5B9D17D}" type="sibTrans" cxnId="{08ACECD4-D7DF-4986-BD59-A61FEE5D3316}">
      <dgm:prSet/>
      <dgm:spPr/>
      <dgm:t>
        <a:bodyPr/>
        <a:lstStyle/>
        <a:p>
          <a:endParaRPr lang="en-US"/>
        </a:p>
      </dgm:t>
    </dgm:pt>
    <dgm:pt modelId="{08B92771-48BE-4835-BE79-DF23839D7E2E}">
      <dgm:prSet phldrT="[Text]"/>
      <dgm:spPr/>
      <dgm:t>
        <a:bodyPr/>
        <a:lstStyle/>
        <a:p>
          <a:r>
            <a:rPr lang="zh-CN" altLang="en-US" dirty="0" smtClean="0">
              <a:latin typeface="楷体" pitchFamily="49" charset="-122"/>
              <a:ea typeface="楷体" pitchFamily="49" charset="-122"/>
            </a:rPr>
            <a:t>电脑站</a:t>
          </a:r>
          <a:endParaRPr lang="en-US" dirty="0">
            <a:latin typeface="楷体" pitchFamily="49" charset="-122"/>
            <a:ea typeface="楷体" pitchFamily="49" charset="-122"/>
          </a:endParaRPr>
        </a:p>
      </dgm:t>
    </dgm:pt>
    <dgm:pt modelId="{9911405A-7184-4014-9B7D-1CC58455C386}" type="parTrans" cxnId="{0693A247-BA74-475B-8EB4-A6B356E3DA53}">
      <dgm:prSet/>
      <dgm:spPr/>
      <dgm:t>
        <a:bodyPr/>
        <a:lstStyle/>
        <a:p>
          <a:endParaRPr lang="en-US"/>
        </a:p>
      </dgm:t>
    </dgm:pt>
    <dgm:pt modelId="{7420EEE0-CD30-403E-B248-546536826444}" type="sibTrans" cxnId="{0693A247-BA74-475B-8EB4-A6B356E3DA53}">
      <dgm:prSet/>
      <dgm:spPr/>
      <dgm:t>
        <a:bodyPr/>
        <a:lstStyle/>
        <a:p>
          <a:endParaRPr lang="en-US"/>
        </a:p>
      </dgm:t>
    </dgm:pt>
    <dgm:pt modelId="{0FDDC261-3D1E-4648-BABE-DD260B56AEFD}">
      <dgm:prSet phldrT="[Text]"/>
      <dgm:spPr/>
      <dgm:t>
        <a:bodyPr/>
        <a:lstStyle/>
        <a:p>
          <a:r>
            <a:rPr lang="zh-CN" altLang="en-US" dirty="0" smtClean="0">
              <a:latin typeface="楷体" pitchFamily="49" charset="-122"/>
              <a:ea typeface="楷体" pitchFamily="49" charset="-122"/>
            </a:rPr>
            <a:t>启智站</a:t>
          </a:r>
          <a:endParaRPr lang="en-US" dirty="0">
            <a:latin typeface="楷体" pitchFamily="49" charset="-122"/>
            <a:ea typeface="楷体" pitchFamily="49" charset="-122"/>
          </a:endParaRPr>
        </a:p>
      </dgm:t>
    </dgm:pt>
    <dgm:pt modelId="{63ADDCD8-628A-4DAE-8DF3-3A2B52606E3B}" type="parTrans" cxnId="{06195A2A-C3F3-4641-AB83-7C36D4D57AEA}">
      <dgm:prSet/>
      <dgm:spPr/>
      <dgm:t>
        <a:bodyPr/>
        <a:lstStyle/>
        <a:p>
          <a:endParaRPr lang="en-US"/>
        </a:p>
      </dgm:t>
    </dgm:pt>
    <dgm:pt modelId="{84182F2B-CFCD-4C40-9BC9-EE1456A2DDFC}" type="sibTrans" cxnId="{06195A2A-C3F3-4641-AB83-7C36D4D57AEA}">
      <dgm:prSet/>
      <dgm:spPr/>
      <dgm:t>
        <a:bodyPr/>
        <a:lstStyle/>
        <a:p>
          <a:endParaRPr lang="en-US"/>
        </a:p>
      </dgm:t>
    </dgm:pt>
    <dgm:pt modelId="{8BABED8B-F09F-4853-8E2B-E7391816D5D2}">
      <dgm:prSet phldrT="[Text]"/>
      <dgm:spPr/>
      <dgm:t>
        <a:bodyPr/>
        <a:lstStyle/>
        <a:p>
          <a:r>
            <a:rPr lang="zh-CN" altLang="en-US" dirty="0" smtClean="0">
              <a:latin typeface="楷体" pitchFamily="49" charset="-122"/>
              <a:ea typeface="楷体" pitchFamily="49" charset="-122"/>
            </a:rPr>
            <a:t>用餐站</a:t>
          </a:r>
          <a:endParaRPr lang="en-US" dirty="0">
            <a:latin typeface="楷体" pitchFamily="49" charset="-122"/>
            <a:ea typeface="楷体" pitchFamily="49" charset="-122"/>
          </a:endParaRPr>
        </a:p>
      </dgm:t>
    </dgm:pt>
    <dgm:pt modelId="{2753FE38-2A88-4D96-BBBD-574EF1AA8598}" type="parTrans" cxnId="{F8D4925E-9854-4A7D-B9B0-029F98C078BA}">
      <dgm:prSet/>
      <dgm:spPr/>
      <dgm:t>
        <a:bodyPr/>
        <a:lstStyle/>
        <a:p>
          <a:endParaRPr lang="en-US"/>
        </a:p>
      </dgm:t>
    </dgm:pt>
    <dgm:pt modelId="{E41EF358-B4AB-49D6-83AF-B4823DE686FB}" type="sibTrans" cxnId="{F8D4925E-9854-4A7D-B9B0-029F98C078BA}">
      <dgm:prSet/>
      <dgm:spPr/>
      <dgm:t>
        <a:bodyPr/>
        <a:lstStyle/>
        <a:p>
          <a:endParaRPr lang="en-US"/>
        </a:p>
      </dgm:t>
    </dgm:pt>
    <dgm:pt modelId="{93703E0E-FE1C-4699-9324-9E4C260B0A7A}" type="pres">
      <dgm:prSet presAssocID="{1F76553A-6C68-494A-A074-9680D974406B}" presName="Name0" presStyleCnt="0">
        <dgm:presLayoutVars>
          <dgm:dir/>
          <dgm:resizeHandles val="exact"/>
        </dgm:presLayoutVars>
      </dgm:prSet>
      <dgm:spPr/>
      <dgm:t>
        <a:bodyPr/>
        <a:lstStyle/>
        <a:p>
          <a:endParaRPr lang="en-US"/>
        </a:p>
      </dgm:t>
    </dgm:pt>
    <dgm:pt modelId="{C0395FB0-53A7-4D3E-BC2E-5BC5BF52BF31}" type="pres">
      <dgm:prSet presAssocID="{987B02DA-1169-4289-8190-1323D5559AFF}" presName="compNode" presStyleCnt="0"/>
      <dgm:spPr/>
    </dgm:pt>
    <dgm:pt modelId="{26F2D689-895D-47C4-8301-BB8BBE6259D6}" type="pres">
      <dgm:prSet presAssocID="{987B02DA-1169-4289-8190-1323D5559AFF}" presName="pictRect" presStyleLbl="node1" presStyleIdx="0" presStyleCnt="4"/>
      <dgm:spPr>
        <a:blipFill rotWithShape="0">
          <a:blip xmlns:r="http://schemas.openxmlformats.org/officeDocument/2006/relationships" r:embed="rId1"/>
          <a:stretch>
            <a:fillRect/>
          </a:stretch>
        </a:blipFill>
      </dgm:spPr>
      <dgm:t>
        <a:bodyPr/>
        <a:lstStyle/>
        <a:p>
          <a:endParaRPr lang="en-US"/>
        </a:p>
      </dgm:t>
    </dgm:pt>
    <dgm:pt modelId="{72C366BE-3E25-447B-AF4A-B88F8079B6DF}" type="pres">
      <dgm:prSet presAssocID="{987B02DA-1169-4289-8190-1323D5559AFF}" presName="textRect" presStyleLbl="revTx" presStyleIdx="0" presStyleCnt="4">
        <dgm:presLayoutVars>
          <dgm:bulletEnabled val="1"/>
        </dgm:presLayoutVars>
      </dgm:prSet>
      <dgm:spPr/>
      <dgm:t>
        <a:bodyPr/>
        <a:lstStyle/>
        <a:p>
          <a:endParaRPr lang="en-US"/>
        </a:p>
      </dgm:t>
    </dgm:pt>
    <dgm:pt modelId="{312B60D5-BB19-48B1-9B54-4CA683DC8B7E}" type="pres">
      <dgm:prSet presAssocID="{8DA48D10-CCA7-426D-A938-91C4C5B9D17D}" presName="sibTrans" presStyleLbl="sibTrans2D1" presStyleIdx="0" presStyleCnt="0"/>
      <dgm:spPr/>
      <dgm:t>
        <a:bodyPr/>
        <a:lstStyle/>
        <a:p>
          <a:endParaRPr lang="en-US"/>
        </a:p>
      </dgm:t>
    </dgm:pt>
    <dgm:pt modelId="{8D738826-F1F7-4912-A619-F5C6CADA300C}" type="pres">
      <dgm:prSet presAssocID="{08B92771-48BE-4835-BE79-DF23839D7E2E}" presName="compNode" presStyleCnt="0"/>
      <dgm:spPr/>
    </dgm:pt>
    <dgm:pt modelId="{49D88FCA-484F-47D0-BF24-6C6B06FC038D}" type="pres">
      <dgm:prSet presAssocID="{08B92771-48BE-4835-BE79-DF23839D7E2E}" presName="pictRect" presStyleLbl="node1" presStyleIdx="1" presStyleCnt="4"/>
      <dgm:spPr>
        <a:blipFill rotWithShape="0">
          <a:blip xmlns:r="http://schemas.openxmlformats.org/officeDocument/2006/relationships" r:embed="rId2"/>
          <a:stretch>
            <a:fillRect/>
          </a:stretch>
        </a:blipFill>
      </dgm:spPr>
      <dgm:t>
        <a:bodyPr/>
        <a:lstStyle/>
        <a:p>
          <a:endParaRPr lang="en-US"/>
        </a:p>
      </dgm:t>
    </dgm:pt>
    <dgm:pt modelId="{ECB4DECF-C849-4749-9D61-52F01651AF37}" type="pres">
      <dgm:prSet presAssocID="{08B92771-48BE-4835-BE79-DF23839D7E2E}" presName="textRect" presStyleLbl="revTx" presStyleIdx="1" presStyleCnt="4">
        <dgm:presLayoutVars>
          <dgm:bulletEnabled val="1"/>
        </dgm:presLayoutVars>
      </dgm:prSet>
      <dgm:spPr/>
      <dgm:t>
        <a:bodyPr/>
        <a:lstStyle/>
        <a:p>
          <a:endParaRPr lang="en-US"/>
        </a:p>
      </dgm:t>
    </dgm:pt>
    <dgm:pt modelId="{C28D1B27-940D-4806-A5F5-A7B070A493C3}" type="pres">
      <dgm:prSet presAssocID="{7420EEE0-CD30-403E-B248-546536826444}" presName="sibTrans" presStyleLbl="sibTrans2D1" presStyleIdx="0" presStyleCnt="0"/>
      <dgm:spPr/>
      <dgm:t>
        <a:bodyPr/>
        <a:lstStyle/>
        <a:p>
          <a:endParaRPr lang="en-US"/>
        </a:p>
      </dgm:t>
    </dgm:pt>
    <dgm:pt modelId="{570B14C5-9ACF-4225-82EE-6A983632ABD5}" type="pres">
      <dgm:prSet presAssocID="{0FDDC261-3D1E-4648-BABE-DD260B56AEFD}" presName="compNode" presStyleCnt="0"/>
      <dgm:spPr/>
    </dgm:pt>
    <dgm:pt modelId="{7C1780CC-C34F-4C5D-9032-3FB5680FAFD7}" type="pres">
      <dgm:prSet presAssocID="{0FDDC261-3D1E-4648-BABE-DD260B56AEFD}" presName="pictRect" presStyleLbl="node1" presStyleIdx="2" presStyleCnt="4"/>
      <dgm:spPr>
        <a:blipFill rotWithShape="0">
          <a:blip xmlns:r="http://schemas.openxmlformats.org/officeDocument/2006/relationships" r:embed="rId3"/>
          <a:stretch>
            <a:fillRect/>
          </a:stretch>
        </a:blipFill>
      </dgm:spPr>
      <dgm:t>
        <a:bodyPr/>
        <a:lstStyle/>
        <a:p>
          <a:endParaRPr lang="en-US"/>
        </a:p>
      </dgm:t>
    </dgm:pt>
    <dgm:pt modelId="{AB6286F6-AFAC-4323-9487-D79C300B4173}" type="pres">
      <dgm:prSet presAssocID="{0FDDC261-3D1E-4648-BABE-DD260B56AEFD}" presName="textRect" presStyleLbl="revTx" presStyleIdx="2" presStyleCnt="4">
        <dgm:presLayoutVars>
          <dgm:bulletEnabled val="1"/>
        </dgm:presLayoutVars>
      </dgm:prSet>
      <dgm:spPr/>
      <dgm:t>
        <a:bodyPr/>
        <a:lstStyle/>
        <a:p>
          <a:endParaRPr lang="en-US"/>
        </a:p>
      </dgm:t>
    </dgm:pt>
    <dgm:pt modelId="{1E007C88-A41F-4404-ABB0-B98A5C858AC4}" type="pres">
      <dgm:prSet presAssocID="{84182F2B-CFCD-4C40-9BC9-EE1456A2DDFC}" presName="sibTrans" presStyleLbl="sibTrans2D1" presStyleIdx="0" presStyleCnt="0"/>
      <dgm:spPr/>
      <dgm:t>
        <a:bodyPr/>
        <a:lstStyle/>
        <a:p>
          <a:endParaRPr lang="en-US"/>
        </a:p>
      </dgm:t>
    </dgm:pt>
    <dgm:pt modelId="{8B928748-5B64-4207-9797-91CC0DDF249D}" type="pres">
      <dgm:prSet presAssocID="{8BABED8B-F09F-4853-8E2B-E7391816D5D2}" presName="compNode" presStyleCnt="0"/>
      <dgm:spPr/>
    </dgm:pt>
    <dgm:pt modelId="{30B4B94E-137A-429A-ADA7-226084916C50}" type="pres">
      <dgm:prSet presAssocID="{8BABED8B-F09F-4853-8E2B-E7391816D5D2}" presName="pictRect" presStyleLbl="node1" presStyleIdx="3" presStyleCnt="4"/>
      <dgm:spPr>
        <a:blipFill rotWithShape="0">
          <a:blip xmlns:r="http://schemas.openxmlformats.org/officeDocument/2006/relationships" r:embed="rId4"/>
          <a:stretch>
            <a:fillRect/>
          </a:stretch>
        </a:blipFill>
      </dgm:spPr>
      <dgm:t>
        <a:bodyPr/>
        <a:lstStyle/>
        <a:p>
          <a:endParaRPr lang="en-US"/>
        </a:p>
      </dgm:t>
    </dgm:pt>
    <dgm:pt modelId="{CB09F3B8-A333-4B63-BE92-E465B99B5210}" type="pres">
      <dgm:prSet presAssocID="{8BABED8B-F09F-4853-8E2B-E7391816D5D2}" presName="textRect" presStyleLbl="revTx" presStyleIdx="3" presStyleCnt="4">
        <dgm:presLayoutVars>
          <dgm:bulletEnabled val="1"/>
        </dgm:presLayoutVars>
      </dgm:prSet>
      <dgm:spPr/>
      <dgm:t>
        <a:bodyPr/>
        <a:lstStyle/>
        <a:p>
          <a:endParaRPr lang="en-US"/>
        </a:p>
      </dgm:t>
    </dgm:pt>
  </dgm:ptLst>
  <dgm:cxnLst>
    <dgm:cxn modelId="{CD5FCA5A-8E79-4865-A27D-DCBB161EDE82}" type="presOf" srcId="{0FDDC261-3D1E-4648-BABE-DD260B56AEFD}" destId="{AB6286F6-AFAC-4323-9487-D79C300B4173}" srcOrd="0" destOrd="0" presId="urn:microsoft.com/office/officeart/2005/8/layout/pList1"/>
    <dgm:cxn modelId="{F8D4925E-9854-4A7D-B9B0-029F98C078BA}" srcId="{1F76553A-6C68-494A-A074-9680D974406B}" destId="{8BABED8B-F09F-4853-8E2B-E7391816D5D2}" srcOrd="3" destOrd="0" parTransId="{2753FE38-2A88-4D96-BBBD-574EF1AA8598}" sibTransId="{E41EF358-B4AB-49D6-83AF-B4823DE686FB}"/>
    <dgm:cxn modelId="{06195A2A-C3F3-4641-AB83-7C36D4D57AEA}" srcId="{1F76553A-6C68-494A-A074-9680D974406B}" destId="{0FDDC261-3D1E-4648-BABE-DD260B56AEFD}" srcOrd="2" destOrd="0" parTransId="{63ADDCD8-628A-4DAE-8DF3-3A2B52606E3B}" sibTransId="{84182F2B-CFCD-4C40-9BC9-EE1456A2DDFC}"/>
    <dgm:cxn modelId="{63CDD2F4-82EF-41E2-A203-F652D847324D}" type="presOf" srcId="{8DA48D10-CCA7-426D-A938-91C4C5B9D17D}" destId="{312B60D5-BB19-48B1-9B54-4CA683DC8B7E}" srcOrd="0" destOrd="0" presId="urn:microsoft.com/office/officeart/2005/8/layout/pList1"/>
    <dgm:cxn modelId="{5BD56CBE-5A5C-4644-9407-AB187F47E53D}" type="presOf" srcId="{987B02DA-1169-4289-8190-1323D5559AFF}" destId="{72C366BE-3E25-447B-AF4A-B88F8079B6DF}" srcOrd="0" destOrd="0" presId="urn:microsoft.com/office/officeart/2005/8/layout/pList1"/>
    <dgm:cxn modelId="{2ECA3273-E684-4FEA-9B6C-9DC7D2B86928}" type="presOf" srcId="{8BABED8B-F09F-4853-8E2B-E7391816D5D2}" destId="{CB09F3B8-A333-4B63-BE92-E465B99B5210}" srcOrd="0" destOrd="0" presId="urn:microsoft.com/office/officeart/2005/8/layout/pList1"/>
    <dgm:cxn modelId="{CAF1BEAA-4B24-41A3-88F1-12CF730FF1D2}" type="presOf" srcId="{7420EEE0-CD30-403E-B248-546536826444}" destId="{C28D1B27-940D-4806-A5F5-A7B070A493C3}" srcOrd="0" destOrd="0" presId="urn:microsoft.com/office/officeart/2005/8/layout/pList1"/>
    <dgm:cxn modelId="{08ACECD4-D7DF-4986-BD59-A61FEE5D3316}" srcId="{1F76553A-6C68-494A-A074-9680D974406B}" destId="{987B02DA-1169-4289-8190-1323D5559AFF}" srcOrd="0" destOrd="0" parTransId="{A082F706-97E2-4B58-B79E-E05080880AC4}" sibTransId="{8DA48D10-CCA7-426D-A938-91C4C5B9D17D}"/>
    <dgm:cxn modelId="{134AE860-E710-4911-840E-7B98E6EDAC0A}" type="presOf" srcId="{84182F2B-CFCD-4C40-9BC9-EE1456A2DDFC}" destId="{1E007C88-A41F-4404-ABB0-B98A5C858AC4}" srcOrd="0" destOrd="0" presId="urn:microsoft.com/office/officeart/2005/8/layout/pList1"/>
    <dgm:cxn modelId="{0693A247-BA74-475B-8EB4-A6B356E3DA53}" srcId="{1F76553A-6C68-494A-A074-9680D974406B}" destId="{08B92771-48BE-4835-BE79-DF23839D7E2E}" srcOrd="1" destOrd="0" parTransId="{9911405A-7184-4014-9B7D-1CC58455C386}" sibTransId="{7420EEE0-CD30-403E-B248-546536826444}"/>
    <dgm:cxn modelId="{FA67BBF5-AF20-4F76-BEC2-928589EB7ADF}" type="presOf" srcId="{08B92771-48BE-4835-BE79-DF23839D7E2E}" destId="{ECB4DECF-C849-4749-9D61-52F01651AF37}" srcOrd="0" destOrd="0" presId="urn:microsoft.com/office/officeart/2005/8/layout/pList1"/>
    <dgm:cxn modelId="{331851E9-6DF1-4CFD-8905-D2DBC766E1BB}" type="presOf" srcId="{1F76553A-6C68-494A-A074-9680D974406B}" destId="{93703E0E-FE1C-4699-9324-9E4C260B0A7A}" srcOrd="0" destOrd="0" presId="urn:microsoft.com/office/officeart/2005/8/layout/pList1"/>
    <dgm:cxn modelId="{95A31561-C96B-4064-9144-E6003A0A6B5F}" type="presParOf" srcId="{93703E0E-FE1C-4699-9324-9E4C260B0A7A}" destId="{C0395FB0-53A7-4D3E-BC2E-5BC5BF52BF31}" srcOrd="0" destOrd="0" presId="urn:microsoft.com/office/officeart/2005/8/layout/pList1"/>
    <dgm:cxn modelId="{20381C20-1F5B-41AC-ADF9-BE4CB70C3C8F}" type="presParOf" srcId="{C0395FB0-53A7-4D3E-BC2E-5BC5BF52BF31}" destId="{26F2D689-895D-47C4-8301-BB8BBE6259D6}" srcOrd="0" destOrd="0" presId="urn:microsoft.com/office/officeart/2005/8/layout/pList1"/>
    <dgm:cxn modelId="{AF96BB79-434D-4E86-8393-DEFBD27E214B}" type="presParOf" srcId="{C0395FB0-53A7-4D3E-BC2E-5BC5BF52BF31}" destId="{72C366BE-3E25-447B-AF4A-B88F8079B6DF}" srcOrd="1" destOrd="0" presId="urn:microsoft.com/office/officeart/2005/8/layout/pList1"/>
    <dgm:cxn modelId="{C2E3812E-8912-47AA-9411-DFBB8FC557B0}" type="presParOf" srcId="{93703E0E-FE1C-4699-9324-9E4C260B0A7A}" destId="{312B60D5-BB19-48B1-9B54-4CA683DC8B7E}" srcOrd="1" destOrd="0" presId="urn:microsoft.com/office/officeart/2005/8/layout/pList1"/>
    <dgm:cxn modelId="{750B98CF-EEE7-4360-B989-2D4F4B35C35D}" type="presParOf" srcId="{93703E0E-FE1C-4699-9324-9E4C260B0A7A}" destId="{8D738826-F1F7-4912-A619-F5C6CADA300C}" srcOrd="2" destOrd="0" presId="urn:microsoft.com/office/officeart/2005/8/layout/pList1"/>
    <dgm:cxn modelId="{AEE42C3A-AB67-4271-B6F2-79B27493FAA9}" type="presParOf" srcId="{8D738826-F1F7-4912-A619-F5C6CADA300C}" destId="{49D88FCA-484F-47D0-BF24-6C6B06FC038D}" srcOrd="0" destOrd="0" presId="urn:microsoft.com/office/officeart/2005/8/layout/pList1"/>
    <dgm:cxn modelId="{828C4122-96D1-4B86-9D22-108C860816FC}" type="presParOf" srcId="{8D738826-F1F7-4912-A619-F5C6CADA300C}" destId="{ECB4DECF-C849-4749-9D61-52F01651AF37}" srcOrd="1" destOrd="0" presId="urn:microsoft.com/office/officeart/2005/8/layout/pList1"/>
    <dgm:cxn modelId="{A59401AA-8E48-481C-A919-03DB39AE405A}" type="presParOf" srcId="{93703E0E-FE1C-4699-9324-9E4C260B0A7A}" destId="{C28D1B27-940D-4806-A5F5-A7B070A493C3}" srcOrd="3" destOrd="0" presId="urn:microsoft.com/office/officeart/2005/8/layout/pList1"/>
    <dgm:cxn modelId="{E520512E-D337-4A7F-A94C-F31EF5AF1AC6}" type="presParOf" srcId="{93703E0E-FE1C-4699-9324-9E4C260B0A7A}" destId="{570B14C5-9ACF-4225-82EE-6A983632ABD5}" srcOrd="4" destOrd="0" presId="urn:microsoft.com/office/officeart/2005/8/layout/pList1"/>
    <dgm:cxn modelId="{37A903A2-5C6D-4909-8E73-83394D2340BC}" type="presParOf" srcId="{570B14C5-9ACF-4225-82EE-6A983632ABD5}" destId="{7C1780CC-C34F-4C5D-9032-3FB5680FAFD7}" srcOrd="0" destOrd="0" presId="urn:microsoft.com/office/officeart/2005/8/layout/pList1"/>
    <dgm:cxn modelId="{BBC70A27-A717-418D-8EE6-D314940201B2}" type="presParOf" srcId="{570B14C5-9ACF-4225-82EE-6A983632ABD5}" destId="{AB6286F6-AFAC-4323-9487-D79C300B4173}" srcOrd="1" destOrd="0" presId="urn:microsoft.com/office/officeart/2005/8/layout/pList1"/>
    <dgm:cxn modelId="{9E82D8A1-8037-4B3B-BB6A-5768098C43CE}" type="presParOf" srcId="{93703E0E-FE1C-4699-9324-9E4C260B0A7A}" destId="{1E007C88-A41F-4404-ABB0-B98A5C858AC4}" srcOrd="5" destOrd="0" presId="urn:microsoft.com/office/officeart/2005/8/layout/pList1"/>
    <dgm:cxn modelId="{D534B8B5-FDA7-4413-AE29-8C92B7F4D133}" type="presParOf" srcId="{93703E0E-FE1C-4699-9324-9E4C260B0A7A}" destId="{8B928748-5B64-4207-9797-91CC0DDF249D}" srcOrd="6" destOrd="0" presId="urn:microsoft.com/office/officeart/2005/8/layout/pList1"/>
    <dgm:cxn modelId="{5342B31F-65CC-4D8D-9015-698821FAF039}" type="presParOf" srcId="{8B928748-5B64-4207-9797-91CC0DDF249D}" destId="{30B4B94E-137A-429A-ADA7-226084916C50}" srcOrd="0" destOrd="0" presId="urn:microsoft.com/office/officeart/2005/8/layout/pList1"/>
    <dgm:cxn modelId="{BFCF6E36-F3FE-46B1-9C7C-6FE3DC65043B}" type="presParOf" srcId="{8B928748-5B64-4207-9797-91CC0DDF249D}" destId="{CB09F3B8-A333-4B63-BE92-E465B99B5210}" srcOrd="1" destOrd="0" presId="urn:microsoft.com/office/officeart/2005/8/layout/p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F2D689-895D-47C4-8301-BB8BBE6259D6}">
      <dsp:nvSpPr>
        <dsp:cNvPr id="0" name=""/>
        <dsp:cNvSpPr/>
      </dsp:nvSpPr>
      <dsp:spPr>
        <a:xfrm>
          <a:off x="1110594" y="1773"/>
          <a:ext cx="2672625" cy="1841438"/>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C366BE-3E25-447B-AF4A-B88F8079B6DF}">
      <dsp:nvSpPr>
        <dsp:cNvPr id="0" name=""/>
        <dsp:cNvSpPr/>
      </dsp:nvSpPr>
      <dsp:spPr>
        <a:xfrm>
          <a:off x="1110594" y="1843212"/>
          <a:ext cx="2672625" cy="99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0" numCol="1" spcCol="1270" anchor="t" anchorCtr="0">
          <a:noAutofit/>
        </a:bodyPr>
        <a:lstStyle/>
        <a:p>
          <a:pPr lvl="0" algn="ctr" defTabSz="2000250">
            <a:lnSpc>
              <a:spcPct val="90000"/>
            </a:lnSpc>
            <a:spcBef>
              <a:spcPct val="0"/>
            </a:spcBef>
            <a:spcAft>
              <a:spcPct val="35000"/>
            </a:spcAft>
          </a:pPr>
          <a:r>
            <a:rPr lang="zh-CN" altLang="en-US" sz="4500" kern="1200" dirty="0" smtClean="0">
              <a:latin typeface="楷体" pitchFamily="49" charset="-122"/>
              <a:ea typeface="楷体" pitchFamily="49" charset="-122"/>
            </a:rPr>
            <a:t>阅写站</a:t>
          </a:r>
          <a:endParaRPr lang="en-US" sz="4500" kern="1200" dirty="0">
            <a:latin typeface="楷体" pitchFamily="49" charset="-122"/>
            <a:ea typeface="楷体" pitchFamily="49" charset="-122"/>
          </a:endParaRPr>
        </a:p>
      </dsp:txBody>
      <dsp:txXfrm>
        <a:off x="1110594" y="1843212"/>
        <a:ext cx="2672625" cy="991543"/>
      </dsp:txXfrm>
    </dsp:sp>
    <dsp:sp modelId="{49D88FCA-484F-47D0-BF24-6C6B06FC038D}">
      <dsp:nvSpPr>
        <dsp:cNvPr id="0" name=""/>
        <dsp:cNvSpPr/>
      </dsp:nvSpPr>
      <dsp:spPr>
        <a:xfrm>
          <a:off x="4050594" y="1773"/>
          <a:ext cx="2672625" cy="1841438"/>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B4DECF-C849-4749-9D61-52F01651AF37}">
      <dsp:nvSpPr>
        <dsp:cNvPr id="0" name=""/>
        <dsp:cNvSpPr/>
      </dsp:nvSpPr>
      <dsp:spPr>
        <a:xfrm>
          <a:off x="4050594" y="1843212"/>
          <a:ext cx="2672625" cy="99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0" numCol="1" spcCol="1270" anchor="t" anchorCtr="0">
          <a:noAutofit/>
        </a:bodyPr>
        <a:lstStyle/>
        <a:p>
          <a:pPr lvl="0" algn="ctr" defTabSz="2000250">
            <a:lnSpc>
              <a:spcPct val="90000"/>
            </a:lnSpc>
            <a:spcBef>
              <a:spcPct val="0"/>
            </a:spcBef>
            <a:spcAft>
              <a:spcPct val="35000"/>
            </a:spcAft>
          </a:pPr>
          <a:r>
            <a:rPr lang="zh-CN" altLang="en-US" sz="4500" kern="1200" dirty="0" smtClean="0">
              <a:latin typeface="楷体" pitchFamily="49" charset="-122"/>
              <a:ea typeface="楷体" pitchFamily="49" charset="-122"/>
            </a:rPr>
            <a:t>电脑站</a:t>
          </a:r>
          <a:endParaRPr lang="en-US" sz="4500" kern="1200" dirty="0">
            <a:latin typeface="楷体" pitchFamily="49" charset="-122"/>
            <a:ea typeface="楷体" pitchFamily="49" charset="-122"/>
          </a:endParaRPr>
        </a:p>
      </dsp:txBody>
      <dsp:txXfrm>
        <a:off x="4050594" y="1843212"/>
        <a:ext cx="2672625" cy="991543"/>
      </dsp:txXfrm>
    </dsp:sp>
    <dsp:sp modelId="{7C1780CC-C34F-4C5D-9032-3FB5680FAFD7}">
      <dsp:nvSpPr>
        <dsp:cNvPr id="0" name=""/>
        <dsp:cNvSpPr/>
      </dsp:nvSpPr>
      <dsp:spPr>
        <a:xfrm>
          <a:off x="1110594" y="3102018"/>
          <a:ext cx="2672625" cy="1841438"/>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286F6-AFAC-4323-9487-D79C300B4173}">
      <dsp:nvSpPr>
        <dsp:cNvPr id="0" name=""/>
        <dsp:cNvSpPr/>
      </dsp:nvSpPr>
      <dsp:spPr>
        <a:xfrm>
          <a:off x="1110594" y="4943457"/>
          <a:ext cx="2672625" cy="99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0" numCol="1" spcCol="1270" anchor="t" anchorCtr="0">
          <a:noAutofit/>
        </a:bodyPr>
        <a:lstStyle/>
        <a:p>
          <a:pPr lvl="0" algn="ctr" defTabSz="2000250">
            <a:lnSpc>
              <a:spcPct val="90000"/>
            </a:lnSpc>
            <a:spcBef>
              <a:spcPct val="0"/>
            </a:spcBef>
            <a:spcAft>
              <a:spcPct val="35000"/>
            </a:spcAft>
          </a:pPr>
          <a:r>
            <a:rPr lang="zh-CN" altLang="en-US" sz="4500" kern="1200" dirty="0" smtClean="0">
              <a:latin typeface="楷体" pitchFamily="49" charset="-122"/>
              <a:ea typeface="楷体" pitchFamily="49" charset="-122"/>
            </a:rPr>
            <a:t>启智站</a:t>
          </a:r>
          <a:endParaRPr lang="en-US" sz="4500" kern="1200" dirty="0">
            <a:latin typeface="楷体" pitchFamily="49" charset="-122"/>
            <a:ea typeface="楷体" pitchFamily="49" charset="-122"/>
          </a:endParaRPr>
        </a:p>
      </dsp:txBody>
      <dsp:txXfrm>
        <a:off x="1110594" y="4943457"/>
        <a:ext cx="2672625" cy="991543"/>
      </dsp:txXfrm>
    </dsp:sp>
    <dsp:sp modelId="{30B4B94E-137A-429A-ADA7-226084916C50}">
      <dsp:nvSpPr>
        <dsp:cNvPr id="0" name=""/>
        <dsp:cNvSpPr/>
      </dsp:nvSpPr>
      <dsp:spPr>
        <a:xfrm>
          <a:off x="4050594" y="3102018"/>
          <a:ext cx="2672625" cy="1841438"/>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09F3B8-A333-4B63-BE92-E465B99B5210}">
      <dsp:nvSpPr>
        <dsp:cNvPr id="0" name=""/>
        <dsp:cNvSpPr/>
      </dsp:nvSpPr>
      <dsp:spPr>
        <a:xfrm>
          <a:off x="4050594" y="4943457"/>
          <a:ext cx="2672625" cy="99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0" numCol="1" spcCol="1270" anchor="t" anchorCtr="0">
          <a:noAutofit/>
        </a:bodyPr>
        <a:lstStyle/>
        <a:p>
          <a:pPr lvl="0" algn="ctr" defTabSz="2000250">
            <a:lnSpc>
              <a:spcPct val="90000"/>
            </a:lnSpc>
            <a:spcBef>
              <a:spcPct val="0"/>
            </a:spcBef>
            <a:spcAft>
              <a:spcPct val="35000"/>
            </a:spcAft>
          </a:pPr>
          <a:r>
            <a:rPr lang="zh-CN" altLang="en-US" sz="4500" kern="1200" dirty="0" smtClean="0">
              <a:latin typeface="楷体" pitchFamily="49" charset="-122"/>
              <a:ea typeface="楷体" pitchFamily="49" charset="-122"/>
            </a:rPr>
            <a:t>用餐站</a:t>
          </a:r>
          <a:endParaRPr lang="en-US" sz="4500" kern="1200" dirty="0">
            <a:latin typeface="楷体" pitchFamily="49" charset="-122"/>
            <a:ea typeface="楷体" pitchFamily="49" charset="-122"/>
          </a:endParaRPr>
        </a:p>
      </dsp:txBody>
      <dsp:txXfrm>
        <a:off x="4050594" y="4943457"/>
        <a:ext cx="2672625" cy="991543"/>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29F85-DF37-4411-B95C-7B8897CA7EF6}" type="datetimeFigureOut">
              <a:rPr lang="en-US"/>
              <a:pPr/>
              <a:t>08-Dec-16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66C54-7EEC-41D0-901E-56EEB36E9991}" type="slidenum">
              <a:rPr lang="en-US"/>
              <a:pPr/>
              <a:t>‹#›</a:t>
            </a:fld>
            <a:endParaRPr lang="en-US"/>
          </a:p>
        </p:txBody>
      </p:sp>
    </p:spTree>
    <p:extLst>
      <p:ext uri="{BB962C8B-B14F-4D97-AF65-F5344CB8AC3E}">
        <p14:creationId xmlns:p14="http://schemas.microsoft.com/office/powerpoint/2010/main" xmlns="" val="336492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466C54-7EEC-41D0-901E-56EEB36E9991}" type="slidenum">
              <a:rPr lang="en-US"/>
              <a:pPr/>
              <a:t>2</a:t>
            </a:fld>
            <a:endParaRPr lang="en-US"/>
          </a:p>
        </p:txBody>
      </p:sp>
    </p:spTree>
    <p:extLst>
      <p:ext uri="{BB962C8B-B14F-4D97-AF65-F5344CB8AC3E}">
        <p14:creationId xmlns:p14="http://schemas.microsoft.com/office/powerpoint/2010/main" xmlns="" val="169912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B32461A-250E-4A29-9E9B-599CA3838FA1}" type="datetime1">
              <a:rPr lang="en-US" smtClean="0"/>
              <a:pPr/>
              <a:t>08-Dec-16</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F40B41D-FD10-4A38-B39B-626510BD49B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C81099-48EC-46A3-9530-F58EB96AF77C}" type="datetime1">
              <a:rPr lang="en-US" smtClean="0"/>
              <a:pPr/>
              <a:t>08-Dec-16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697E24-FFB9-4C73-8C6D-E02A7AD33DB8}" type="datetime1">
              <a:rPr lang="en-US" smtClean="0"/>
              <a:pPr/>
              <a:t>08-Dec-16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F1AD66C-382E-48AD-8F4C-E87C4D4A8B28}" type="datetime1">
              <a:rPr lang="en-US" smtClean="0"/>
              <a:pPr/>
              <a:t>08-Dec-16</a:t>
            </a:fld>
            <a:endParaRPr lang="en-US"/>
          </a:p>
        </p:txBody>
      </p:sp>
      <p:sp>
        <p:nvSpPr>
          <p:cNvPr id="9" name="Slide Number Placeholder 8"/>
          <p:cNvSpPr>
            <a:spLocks noGrp="1"/>
          </p:cNvSpPr>
          <p:nvPr>
            <p:ph type="sldNum" sz="quarter" idx="15"/>
          </p:nvPr>
        </p:nvSpPr>
        <p:spPr/>
        <p:txBody>
          <a:bodyPr rtlCol="0"/>
          <a:lstStyle/>
          <a:p>
            <a:fld id="{CF40B41D-FD10-4A38-B39B-626510BD49B7}"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6F4ADA4-35DF-4BD1-8C53-4246F035229A}" type="datetime1">
              <a:rPr lang="en-US" smtClean="0"/>
              <a:pPr/>
              <a:t>08-Dec-16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F40B41D-FD10-4A38-B39B-626510BD49B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59F63ED-02B1-490A-8EAD-E0CB136D5388}" type="datetime1">
              <a:rPr lang="en-US" smtClean="0"/>
              <a:pPr/>
              <a:t>08-Dec-16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F771BB6-685D-4518-8FAD-1882B9671546}" type="datetime1">
              <a:rPr lang="en-US" smtClean="0"/>
              <a:pPr/>
              <a:t>08-Dec-16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65FFBFE-5C08-4E0E-AF38-FB925F0B4D71}" type="datetime1">
              <a:rPr lang="en-US" smtClean="0"/>
              <a:pPr/>
              <a:t>08-Dec-16</a:t>
            </a:fld>
            <a:endParaRPr lang="en-US"/>
          </a:p>
        </p:txBody>
      </p:sp>
      <p:sp>
        <p:nvSpPr>
          <p:cNvPr id="7" name="Slide Number Placeholder 6"/>
          <p:cNvSpPr>
            <a:spLocks noGrp="1"/>
          </p:cNvSpPr>
          <p:nvPr>
            <p:ph type="sldNum" sz="quarter" idx="11"/>
          </p:nvPr>
        </p:nvSpPr>
        <p:spPr/>
        <p:txBody>
          <a:bodyPr rtlCol="0"/>
          <a:lstStyle/>
          <a:p>
            <a:fld id="{CF40B41D-FD10-4A38-B39B-626510BD49B7}"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3242C-D747-4ADD-80D8-99421268E3A8}" type="datetime1">
              <a:rPr lang="en-US" smtClean="0"/>
              <a:pPr/>
              <a:t>08-Dec-16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6E82007-CDD1-4BCF-B9F4-9D458EFEEFE1}" type="datetime1">
              <a:rPr lang="en-US" smtClean="0"/>
              <a:pPr/>
              <a:t>08-Dec-16</a:t>
            </a:fld>
            <a:endParaRPr lang="en-US"/>
          </a:p>
        </p:txBody>
      </p:sp>
      <p:sp>
        <p:nvSpPr>
          <p:cNvPr id="22" name="Slide Number Placeholder 21"/>
          <p:cNvSpPr>
            <a:spLocks noGrp="1"/>
          </p:cNvSpPr>
          <p:nvPr>
            <p:ph type="sldNum" sz="quarter" idx="15"/>
          </p:nvPr>
        </p:nvSpPr>
        <p:spPr/>
        <p:txBody>
          <a:bodyPr rtlCol="0"/>
          <a:lstStyle/>
          <a:p>
            <a:fld id="{CF40B41D-FD10-4A38-B39B-626510BD49B7}"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4A4F265-CA88-4C30-A9AD-02E6A5184734}" type="datetime1">
              <a:rPr lang="en-US" smtClean="0"/>
              <a:pPr/>
              <a:t>08-Dec-16</a:t>
            </a:fld>
            <a:endParaRPr lang="en-US"/>
          </a:p>
        </p:txBody>
      </p:sp>
      <p:sp>
        <p:nvSpPr>
          <p:cNvPr id="18" name="Slide Number Placeholder 17"/>
          <p:cNvSpPr>
            <a:spLocks noGrp="1"/>
          </p:cNvSpPr>
          <p:nvPr>
            <p:ph type="sldNum" sz="quarter" idx="11"/>
          </p:nvPr>
        </p:nvSpPr>
        <p:spPr/>
        <p:txBody>
          <a:bodyPr rtlCol="0"/>
          <a:lstStyle/>
          <a:p>
            <a:fld id="{CF40B41D-FD10-4A38-B39B-626510BD49B7}"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823242C-D747-4ADD-80D8-99421268E3A8}" type="datetime1">
              <a:rPr lang="en-US" smtClean="0"/>
              <a:pPr/>
              <a:t>08-Dec-16</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baike.pcbaby.com.cn/qzbd/953800.html" TargetMode="Externa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2646" y="3688267"/>
            <a:ext cx="6349523" cy="2456553"/>
          </a:xfrm>
        </p:spPr>
        <p:txBody>
          <a:bodyPr>
            <a:normAutofit fontScale="90000"/>
          </a:bodyPr>
          <a:lstStyle/>
          <a:p>
            <a:pPr algn="ctr"/>
            <a:r>
              <a:rPr lang="en-US" sz="8800" dirty="0" err="1" smtClean="0">
                <a:effectLst>
                  <a:outerShdw blurRad="38100" dist="38100" dir="2700000" algn="tl">
                    <a:srgbClr val="000000">
                      <a:alpha val="43137"/>
                    </a:srgbClr>
                  </a:outerShdw>
                </a:effectLst>
                <a:latin typeface="Comic Sans MS" pitchFamily="66" charset="0"/>
              </a:rPr>
              <a:t>Kidoland</a:t>
            </a:r>
            <a:r>
              <a:rPr lang="en-US" sz="8800" dirty="0" smtClean="0">
                <a:effectLst>
                  <a:outerShdw blurRad="38100" dist="38100" dir="2700000" algn="tl">
                    <a:srgbClr val="000000">
                      <a:alpha val="43137"/>
                    </a:srgbClr>
                  </a:outerShdw>
                </a:effectLst>
                <a:latin typeface="Comic Sans MS" pitchFamily="66" charset="0"/>
              </a:rPr>
              <a:t> </a:t>
            </a:r>
            <a:r>
              <a:rPr lang="en-US" dirty="0" smtClean="0"/>
              <a:t/>
            </a:r>
            <a:br>
              <a:rPr lang="en-US" dirty="0" smtClean="0"/>
            </a:br>
            <a:r>
              <a:rPr lang="zh-CN" altLang="en-US" sz="8800" dirty="0" smtClean="0">
                <a:latin typeface="楷体" pitchFamily="49" charset="-122"/>
                <a:ea typeface="楷体" pitchFamily="49" charset="-122"/>
              </a:rPr>
              <a:t>童乐苑</a:t>
            </a:r>
            <a:endParaRPr lang="en-US" dirty="0">
              <a:latin typeface="楷体" pitchFamily="49" charset="-122"/>
              <a:ea typeface="楷体" pitchFamily="49" charset="-122"/>
            </a:endParaRPr>
          </a:p>
        </p:txBody>
      </p:sp>
      <p:pic>
        <p:nvPicPr>
          <p:cNvPr id="7" name="圖片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84710" y="259310"/>
            <a:ext cx="3316184" cy="3370997"/>
          </a:xfrm>
          <a:prstGeom prst="rect">
            <a:avLst/>
          </a:prstGeom>
        </p:spPr>
      </p:pic>
      <p:sp>
        <p:nvSpPr>
          <p:cNvPr id="9" name="TextBox 8"/>
          <p:cNvSpPr txBox="1"/>
          <p:nvPr/>
        </p:nvSpPr>
        <p:spPr>
          <a:xfrm>
            <a:off x="7083188" y="3903260"/>
            <a:ext cx="388248"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latin typeface="Comic Sans MS" pitchFamily="66" charset="0"/>
              </a:rPr>
              <a:t>™</a:t>
            </a:r>
            <a:endParaRPr lang="en-US" dirty="0"/>
          </a:p>
        </p:txBody>
      </p:sp>
    </p:spTree>
    <p:extLst>
      <p:ext uri="{BB962C8B-B14F-4D97-AF65-F5344CB8AC3E}">
        <p14:creationId xmlns:p14="http://schemas.microsoft.com/office/powerpoint/2010/main" xmlns="" val="1092533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xresdefault.jpg"/>
          <p:cNvPicPr>
            <a:picLocks noChangeAspect="1"/>
          </p:cNvPicPr>
          <p:nvPr/>
        </p:nvPicPr>
        <p:blipFill>
          <a:blip r:embed="rId2" cstate="print"/>
          <a:stretch>
            <a:fillRect/>
          </a:stretch>
        </p:blipFill>
        <p:spPr>
          <a:xfrm>
            <a:off x="6805748" y="0"/>
            <a:ext cx="2338251" cy="1202529"/>
          </a:xfrm>
          <a:prstGeom prst="rect">
            <a:avLst/>
          </a:prstGeom>
          <a:ln>
            <a:noFill/>
          </a:ln>
          <a:effectLst>
            <a:softEdge rad="112500"/>
          </a:effectLst>
        </p:spPr>
      </p:pic>
      <p:sp>
        <p:nvSpPr>
          <p:cNvPr id="2" name="Title 1"/>
          <p:cNvSpPr>
            <a:spLocks noGrp="1"/>
          </p:cNvSpPr>
          <p:nvPr>
            <p:ph type="title"/>
          </p:nvPr>
        </p:nvSpPr>
        <p:spPr>
          <a:xfrm>
            <a:off x="470262" y="26126"/>
            <a:ext cx="5381897" cy="587829"/>
          </a:xfrm>
        </p:spPr>
        <p:txBody>
          <a:bodyPr>
            <a:noAutofit/>
          </a:bodyPr>
          <a:lstStyle/>
          <a:p>
            <a:r>
              <a:rPr lang="en-US" altLang="zh-CN" sz="3600" b="1" dirty="0" err="1" smtClean="0">
                <a:solidFill>
                  <a:schemeClr val="accent1">
                    <a:lumMod val="50000"/>
                  </a:schemeClr>
                </a:solidFill>
                <a:latin typeface="Comic Sans MS" pitchFamily="66" charset="0"/>
              </a:rPr>
              <a:t>Kidoland</a:t>
            </a:r>
            <a:r>
              <a:rPr lang="ja-JP" altLang="en-US" sz="2800" b="1" smtClean="0">
                <a:solidFill>
                  <a:schemeClr val="accent1">
                    <a:lumMod val="50000"/>
                  </a:schemeClr>
                </a:solidFill>
                <a:latin typeface="Comic Sans MS" pitchFamily="66" charset="0"/>
              </a:rPr>
              <a:t>の</a:t>
            </a:r>
            <a:r>
              <a:rPr lang="zh-CN" altLang="en-US" sz="3600" b="1" dirty="0" smtClean="0">
                <a:solidFill>
                  <a:schemeClr val="accent1">
                    <a:lumMod val="50000"/>
                  </a:schemeClr>
                </a:solidFill>
                <a:latin typeface="楷体" pitchFamily="49" charset="-122"/>
                <a:ea typeface="楷体" pitchFamily="49" charset="-122"/>
              </a:rPr>
              <a:t>特色</a:t>
            </a:r>
            <a:endParaRPr lang="en-US" sz="2800" b="1" dirty="0">
              <a:solidFill>
                <a:schemeClr val="accent1">
                  <a:lumMod val="50000"/>
                </a:schemeClr>
              </a:solidFill>
              <a:latin typeface="楷体" pitchFamily="49" charset="-122"/>
              <a:ea typeface="楷体" pitchFamily="49" charset="-122"/>
            </a:endParaRPr>
          </a:p>
        </p:txBody>
      </p:sp>
      <p:sp>
        <p:nvSpPr>
          <p:cNvPr id="3" name="Content Placeholder 2"/>
          <p:cNvSpPr>
            <a:spLocks noGrp="1"/>
          </p:cNvSpPr>
          <p:nvPr>
            <p:ph sz="quarter" idx="1"/>
          </p:nvPr>
        </p:nvSpPr>
        <p:spPr>
          <a:xfrm>
            <a:off x="104503" y="568228"/>
            <a:ext cx="8582296" cy="6289772"/>
          </a:xfrm>
        </p:spPr>
        <p:txBody>
          <a:bodyPr>
            <a:normAutofit fontScale="92500"/>
          </a:bodyPr>
          <a:lstStyle/>
          <a:p>
            <a:r>
              <a:rPr lang="en-US" altLang="zh-CN" b="1" u="sng" dirty="0" err="1" smtClean="0">
                <a:solidFill>
                  <a:schemeClr val="accent4">
                    <a:lumMod val="75000"/>
                  </a:schemeClr>
                </a:solidFill>
                <a:latin typeface="Comic Sans MS" pitchFamily="66" charset="0"/>
                <a:ea typeface="楷体" pitchFamily="49" charset="-122"/>
              </a:rPr>
              <a:t>KidoSTORIES</a:t>
            </a:r>
            <a:r>
              <a:rPr lang="en-US" altLang="zh-CN" b="1" u="sng" dirty="0" smtClean="0">
                <a:solidFill>
                  <a:schemeClr val="accent4">
                    <a:lumMod val="75000"/>
                  </a:schemeClr>
                </a:solidFill>
                <a:latin typeface="Comic Sans MS" pitchFamily="66" charset="0"/>
                <a:ea typeface="楷体" pitchFamily="49" charset="-122"/>
              </a:rPr>
              <a:t>™</a:t>
            </a:r>
          </a:p>
          <a:p>
            <a:pPr lvl="1"/>
            <a:r>
              <a:rPr lang="zh-CN" altLang="en-US" sz="2600" dirty="0" smtClean="0">
                <a:latin typeface="Comic Sans MS" pitchFamily="66" charset="0"/>
                <a:ea typeface="楷体" pitchFamily="49" charset="-122"/>
              </a:rPr>
              <a:t>我们的教师都经过培训，教导如何使用独特的</a:t>
            </a:r>
            <a:r>
              <a:rPr lang="en-US" altLang="zh-CN" sz="2600" dirty="0" smtClean="0">
                <a:latin typeface="Comic Sans MS" pitchFamily="66" charset="0"/>
                <a:ea typeface="楷体" pitchFamily="49" charset="-122"/>
              </a:rPr>
              <a:t>Kido Stories™</a:t>
            </a:r>
            <a:r>
              <a:rPr lang="zh-CN" altLang="en-US" sz="2600" dirty="0" smtClean="0">
                <a:latin typeface="Comic Sans MS" pitchFamily="66" charset="0"/>
                <a:ea typeface="楷体" pitchFamily="49" charset="-122"/>
              </a:rPr>
              <a:t>系统，</a:t>
            </a:r>
            <a:r>
              <a:rPr lang="zh-CN" altLang="en-US" sz="2600" u="sng" dirty="0" smtClean="0">
                <a:latin typeface="Comic Sans MS" pitchFamily="66" charset="0"/>
                <a:ea typeface="楷体" pitchFamily="49" charset="-122"/>
              </a:rPr>
              <a:t>老师会提出预测和分析问题，鼓励学生谈论故事里的图片、重述故事、讨论他们最喜欢的行为等等</a:t>
            </a:r>
            <a:r>
              <a:rPr lang="zh-CN" altLang="en-US" sz="2600" dirty="0" smtClean="0">
                <a:latin typeface="Comic Sans MS" pitchFamily="66" charset="0"/>
                <a:ea typeface="楷体" pitchFamily="49" charset="-122"/>
              </a:rPr>
              <a:t>。 孩子们的对话都是围绕着所阅读的故事书，这是帮助孩子们</a:t>
            </a:r>
            <a:r>
              <a:rPr lang="zh-CN" altLang="en-US" sz="2600" u="sng" dirty="0" smtClean="0">
                <a:latin typeface="Comic Sans MS" pitchFamily="66" charset="0"/>
                <a:ea typeface="楷体" pitchFamily="49" charset="-122"/>
              </a:rPr>
              <a:t>弥合故事中的内容和他们自己的生活之间的强大桥梁。</a:t>
            </a:r>
            <a:endParaRPr lang="en-US" altLang="zh-CN" sz="2600" u="sng" dirty="0" smtClean="0">
              <a:latin typeface="Comic Sans MS" pitchFamily="66" charset="0"/>
              <a:ea typeface="楷体" pitchFamily="49" charset="-122"/>
            </a:endParaRPr>
          </a:p>
          <a:p>
            <a:pPr lvl="1"/>
            <a:r>
              <a:rPr lang="en-US" altLang="zh-CN" sz="1900" dirty="0" smtClean="0">
                <a:latin typeface="Comic Sans MS" pitchFamily="66" charset="0"/>
                <a:ea typeface="楷体" pitchFamily="49" charset="-122"/>
              </a:rPr>
              <a:t>Our teachers are trained to use the unique Kido Stories™ system where </a:t>
            </a:r>
            <a:r>
              <a:rPr lang="en-US" altLang="zh-CN" sz="1900" u="sng" dirty="0" smtClean="0">
                <a:latin typeface="Comic Sans MS" pitchFamily="66" charset="0"/>
                <a:ea typeface="楷体" pitchFamily="49" charset="-122"/>
              </a:rPr>
              <a:t>they ask predictive and analytic questions, encourage students to talk about the pictures, retell the story, discuss their favorite actions and much more.</a:t>
            </a:r>
            <a:r>
              <a:rPr lang="en-US" altLang="zh-CN" sz="1900" dirty="0" smtClean="0">
                <a:latin typeface="Comic Sans MS" pitchFamily="66" charset="0"/>
                <a:ea typeface="楷体" pitchFamily="49" charset="-122"/>
              </a:rPr>
              <a:t> It is the conversation that surrounds the storybook reading that is the </a:t>
            </a:r>
            <a:r>
              <a:rPr lang="en-US" altLang="zh-CN" sz="1900" u="sng" dirty="0" smtClean="0">
                <a:latin typeface="Comic Sans MS" pitchFamily="66" charset="0"/>
                <a:ea typeface="楷体" pitchFamily="49" charset="-122"/>
              </a:rPr>
              <a:t>powerful bridge between helping children to bridge what is in the story and their own lives. </a:t>
            </a:r>
          </a:p>
          <a:p>
            <a:pPr lvl="1"/>
            <a:r>
              <a:rPr lang="zh-CN" altLang="en-US" sz="2800" dirty="0" smtClean="0">
                <a:latin typeface="Comic Sans MS" pitchFamily="66" charset="0"/>
                <a:ea typeface="楷体" pitchFamily="49" charset="-122"/>
              </a:rPr>
              <a:t>这个系统是如此杰出是因为，这个过程是以</a:t>
            </a:r>
            <a:r>
              <a:rPr lang="zh-CN" altLang="en-US" sz="2800" u="sng" dirty="0" smtClean="0">
                <a:latin typeface="Comic Sans MS" pitchFamily="66" charset="0"/>
                <a:ea typeface="楷体" pitchFamily="49" charset="-122"/>
              </a:rPr>
              <a:t>自然的方式</a:t>
            </a:r>
            <a:r>
              <a:rPr lang="zh-CN" altLang="en-US" sz="2800" dirty="0" smtClean="0">
                <a:latin typeface="Comic Sans MS" pitchFamily="66" charset="0"/>
                <a:ea typeface="楷体" pitchFamily="49" charset="-122"/>
              </a:rPr>
              <a:t>完成的，</a:t>
            </a:r>
            <a:r>
              <a:rPr lang="zh-CN" altLang="en-US" sz="2800" u="sng" dirty="0" smtClean="0">
                <a:latin typeface="Comic Sans MS" pitchFamily="66" charset="0"/>
                <a:ea typeface="楷体" pitchFamily="49" charset="-122"/>
              </a:rPr>
              <a:t>学生从简单的参与会话学习英语</a:t>
            </a:r>
            <a:r>
              <a:rPr lang="zh-CN" altLang="en-US" sz="2800" dirty="0" smtClean="0">
                <a:latin typeface="Comic Sans MS" pitchFamily="66" charset="0"/>
                <a:ea typeface="楷体" pitchFamily="49" charset="-122"/>
              </a:rPr>
              <a:t>。</a:t>
            </a:r>
            <a:endParaRPr lang="en-US" altLang="zh-CN" sz="2800" dirty="0" smtClean="0">
              <a:latin typeface="Comic Sans MS" pitchFamily="66" charset="0"/>
              <a:ea typeface="楷体" pitchFamily="49" charset="-122"/>
            </a:endParaRPr>
          </a:p>
          <a:p>
            <a:pPr lvl="1"/>
            <a:r>
              <a:rPr lang="en-US" sz="2400" dirty="0" smtClean="0">
                <a:solidFill>
                  <a:srgbClr val="C00000"/>
                </a:solidFill>
                <a:latin typeface="Comic Sans MS" pitchFamily="66" charset="0"/>
              </a:rPr>
              <a:t>And what’s so great about this system is that the process is done in a </a:t>
            </a:r>
            <a:r>
              <a:rPr lang="en-US" sz="2400" u="sng" dirty="0" smtClean="0">
                <a:solidFill>
                  <a:srgbClr val="C00000"/>
                </a:solidFill>
                <a:latin typeface="Comic Sans MS" pitchFamily="66" charset="0"/>
              </a:rPr>
              <a:t>natural way</a:t>
            </a:r>
            <a:r>
              <a:rPr lang="en-US" sz="2400" dirty="0" smtClean="0">
                <a:solidFill>
                  <a:srgbClr val="C00000"/>
                </a:solidFill>
                <a:latin typeface="Comic Sans MS" pitchFamily="66" charset="0"/>
              </a:rPr>
              <a:t>, </a:t>
            </a:r>
            <a:r>
              <a:rPr lang="en-US" sz="2400" u="sng" dirty="0" smtClean="0">
                <a:solidFill>
                  <a:srgbClr val="C00000"/>
                </a:solidFill>
                <a:latin typeface="Comic Sans MS" pitchFamily="66" charset="0"/>
              </a:rPr>
              <a:t>students learn the English language from simply engaging in the session.</a:t>
            </a:r>
          </a:p>
          <a:p>
            <a:pPr lvl="1"/>
            <a:endParaRPr lang="en-US" altLang="zh-CN" sz="2000" u="sng" dirty="0" smtClean="0">
              <a:latin typeface="Comic Sans MS" pitchFamily="66" charset="0"/>
              <a:ea typeface="楷体" pitchFamily="49" charset="-122"/>
            </a:endParaRPr>
          </a:p>
          <a:p>
            <a:pPr lvl="1"/>
            <a:endParaRPr lang="en-US" altLang="zh-CN" sz="2000" dirty="0" smtClean="0">
              <a:latin typeface="Comic Sans MS" pitchFamily="66" charset="0"/>
              <a:ea typeface="楷体" pitchFamily="49" charset="-122"/>
            </a:endParaRPr>
          </a:p>
          <a:p>
            <a:pPr lvl="1"/>
            <a:endParaRPr lang="en-US" altLang="zh-CN" dirty="0" smtClean="0">
              <a:latin typeface="Comic Sans MS" pitchFamily="66" charset="0"/>
              <a:ea typeface="楷体" pitchFamily="49" charset="-122"/>
            </a:endParaRPr>
          </a:p>
          <a:p>
            <a:endParaRPr lang="en-US" altLang="zh-CN" sz="3200" b="1" u="sng" dirty="0">
              <a:solidFill>
                <a:schemeClr val="accent4">
                  <a:lumMod val="75000"/>
                </a:schemeClr>
              </a:solidFill>
              <a:latin typeface="Comic Sans MS" pitchFamily="66" charset="0"/>
              <a:ea typeface="楷体"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7" y="0"/>
            <a:ext cx="8621681" cy="587829"/>
          </a:xfrm>
        </p:spPr>
        <p:txBody>
          <a:bodyPr>
            <a:noAutofit/>
          </a:bodyPr>
          <a:lstStyle/>
          <a:p>
            <a:r>
              <a:rPr lang="en-US" altLang="zh-CN" sz="2400" b="1" u="sng" dirty="0" smtClean="0">
                <a:solidFill>
                  <a:schemeClr val="accent4">
                    <a:lumMod val="75000"/>
                  </a:schemeClr>
                </a:solidFill>
                <a:latin typeface="Comic Sans MS" pitchFamily="66" charset="0"/>
                <a:ea typeface="楷体" pitchFamily="49" charset="-122"/>
              </a:rPr>
              <a:t/>
            </a:r>
            <a:br>
              <a:rPr lang="en-US" altLang="zh-CN" sz="2400" b="1" u="sng" dirty="0" smtClean="0">
                <a:solidFill>
                  <a:schemeClr val="accent4">
                    <a:lumMod val="75000"/>
                  </a:schemeClr>
                </a:solidFill>
                <a:latin typeface="Comic Sans MS" pitchFamily="66" charset="0"/>
                <a:ea typeface="楷体" pitchFamily="49" charset="-122"/>
              </a:rPr>
            </a:br>
            <a:r>
              <a:rPr lang="en-US" altLang="zh-CN" sz="2800" b="1" dirty="0" err="1" smtClean="0">
                <a:solidFill>
                  <a:schemeClr val="accent1">
                    <a:lumMod val="50000"/>
                  </a:schemeClr>
                </a:solidFill>
                <a:latin typeface="Comic Sans MS" pitchFamily="66" charset="0"/>
              </a:rPr>
              <a:t>Kidoland</a:t>
            </a:r>
            <a:r>
              <a:rPr lang="ja-JP" altLang="en-US" sz="2000" b="1" smtClean="0">
                <a:solidFill>
                  <a:schemeClr val="accent1">
                    <a:lumMod val="50000"/>
                  </a:schemeClr>
                </a:solidFill>
                <a:latin typeface="Comic Sans MS" pitchFamily="66" charset="0"/>
              </a:rPr>
              <a:t>の</a:t>
            </a:r>
            <a:r>
              <a:rPr lang="zh-CN" altLang="en-US" sz="2800" b="1" dirty="0" smtClean="0">
                <a:solidFill>
                  <a:schemeClr val="accent1">
                    <a:lumMod val="50000"/>
                  </a:schemeClr>
                </a:solidFill>
                <a:latin typeface="楷体" pitchFamily="49" charset="-122"/>
                <a:ea typeface="楷体" pitchFamily="49" charset="-122"/>
              </a:rPr>
              <a:t>特色 </a:t>
            </a:r>
            <a:r>
              <a:rPr lang="en-US" altLang="zh-CN" sz="3200" b="1" dirty="0" smtClean="0">
                <a:solidFill>
                  <a:schemeClr val="accent1">
                    <a:lumMod val="50000"/>
                  </a:schemeClr>
                </a:solidFill>
                <a:latin typeface="楷体" pitchFamily="49" charset="-122"/>
                <a:ea typeface="楷体" pitchFamily="49" charset="-122"/>
              </a:rPr>
              <a:t>- </a:t>
            </a:r>
            <a:r>
              <a:rPr lang="en-US" altLang="zh-CN" sz="2400" b="1" u="sng" dirty="0" smtClean="0">
                <a:solidFill>
                  <a:schemeClr val="accent4">
                    <a:lumMod val="75000"/>
                  </a:schemeClr>
                </a:solidFill>
                <a:latin typeface="Comic Sans MS" pitchFamily="66" charset="0"/>
                <a:ea typeface="楷体" pitchFamily="49" charset="-122"/>
              </a:rPr>
              <a:t>KIDO THEMES &amp; ACTIVITIES </a:t>
            </a:r>
            <a:endParaRPr lang="en-US" sz="1800" b="1" dirty="0">
              <a:solidFill>
                <a:schemeClr val="accent1">
                  <a:lumMod val="50000"/>
                </a:schemeClr>
              </a:solidFill>
              <a:latin typeface="楷体" pitchFamily="49" charset="-122"/>
              <a:ea typeface="楷体" pitchFamily="49" charset="-122"/>
            </a:endParaRPr>
          </a:p>
        </p:txBody>
      </p:sp>
      <p:sp>
        <p:nvSpPr>
          <p:cNvPr id="3" name="Content Placeholder 2"/>
          <p:cNvSpPr>
            <a:spLocks noGrp="1"/>
          </p:cNvSpPr>
          <p:nvPr>
            <p:ph sz="quarter" idx="1"/>
          </p:nvPr>
        </p:nvSpPr>
        <p:spPr>
          <a:xfrm>
            <a:off x="0" y="555164"/>
            <a:ext cx="8765177" cy="6302835"/>
          </a:xfrm>
        </p:spPr>
        <p:txBody>
          <a:bodyPr>
            <a:normAutofit lnSpcReduction="10000"/>
          </a:bodyPr>
          <a:lstStyle/>
          <a:p>
            <a:pPr lvl="1">
              <a:buNone/>
            </a:pPr>
            <a:r>
              <a:rPr lang="en-US" altLang="zh-CN" sz="2400" b="1" u="sng" dirty="0" err="1" smtClean="0">
                <a:solidFill>
                  <a:schemeClr val="accent4">
                    <a:lumMod val="75000"/>
                  </a:schemeClr>
                </a:solidFill>
                <a:latin typeface="Comic Sans MS" pitchFamily="66" charset="0"/>
                <a:ea typeface="楷体" pitchFamily="49" charset="-122"/>
              </a:rPr>
              <a:t>KidoWriters</a:t>
            </a:r>
            <a:r>
              <a:rPr lang="en-US" altLang="zh-CN" sz="2400" b="1" u="sng" dirty="0" smtClean="0">
                <a:solidFill>
                  <a:schemeClr val="accent4">
                    <a:lumMod val="75000"/>
                  </a:schemeClr>
                </a:solidFill>
                <a:latin typeface="Comic Sans MS" pitchFamily="66" charset="0"/>
                <a:ea typeface="楷体" pitchFamily="49" charset="-122"/>
              </a:rPr>
              <a:t>™</a:t>
            </a:r>
            <a:r>
              <a:rPr lang="zh-CN" altLang="en-US" sz="2000" b="1" dirty="0" smtClean="0">
                <a:latin typeface="Comic Sans MS" pitchFamily="66" charset="0"/>
                <a:ea typeface="楷体" pitchFamily="49" charset="-122"/>
              </a:rPr>
              <a:t> </a:t>
            </a:r>
            <a:r>
              <a:rPr lang="zh-CN" altLang="en-US" sz="2400" b="1" dirty="0" smtClean="0">
                <a:solidFill>
                  <a:schemeClr val="accent4">
                    <a:lumMod val="75000"/>
                  </a:schemeClr>
                </a:solidFill>
                <a:latin typeface="Comic Sans MS" pitchFamily="66" charset="0"/>
                <a:ea typeface="楷体" pitchFamily="49" charset="-122"/>
              </a:rPr>
              <a:t>（ 童乐写作 ） </a:t>
            </a:r>
            <a:endParaRPr lang="en-US" altLang="zh-CN" sz="2000" b="1" u="sng" dirty="0" smtClean="0">
              <a:solidFill>
                <a:srgbClr val="000099"/>
              </a:solidFill>
              <a:latin typeface="Comic Sans MS" pitchFamily="66" charset="0"/>
              <a:ea typeface="楷体" pitchFamily="49" charset="-122"/>
            </a:endParaRPr>
          </a:p>
          <a:p>
            <a:pPr lvl="1"/>
            <a:r>
              <a:rPr lang="zh-CN" altLang="en-US" sz="2200" dirty="0" smtClean="0">
                <a:latin typeface="Comic Sans MS" pitchFamily="66" charset="0"/>
                <a:ea typeface="楷体" pitchFamily="49" charset="-122"/>
              </a:rPr>
              <a:t>在这一环节，学生将阅读故事的经验从他们眼前看到的图画书中的故事，转换成他们在脑海中想象的画面。</a:t>
            </a:r>
            <a:endParaRPr lang="en-US" altLang="zh-CN" sz="2200" dirty="0" smtClean="0">
              <a:latin typeface="Comic Sans MS" pitchFamily="66" charset="0"/>
              <a:ea typeface="楷体" pitchFamily="49" charset="-122"/>
            </a:endParaRPr>
          </a:p>
          <a:p>
            <a:pPr lvl="1"/>
            <a:r>
              <a:rPr lang="en-US" altLang="zh-CN" sz="2000" dirty="0" smtClean="0">
                <a:latin typeface="Comic Sans MS" pitchFamily="66" charset="0"/>
                <a:ea typeface="楷体" pitchFamily="49" charset="-122"/>
              </a:rPr>
              <a:t>In this segment, students </a:t>
            </a:r>
            <a:r>
              <a:rPr lang="en-US" altLang="zh-CN" sz="2000" u="sng" dirty="0" smtClean="0">
                <a:latin typeface="Comic Sans MS" pitchFamily="66" charset="0"/>
                <a:ea typeface="楷体" pitchFamily="49" charset="-122"/>
              </a:rPr>
              <a:t>move experiences in stories from what they see in front of them in the picture books to what they can imagine in their minds</a:t>
            </a:r>
            <a:r>
              <a:rPr lang="en-US" altLang="zh-CN" sz="2000" dirty="0" smtClean="0">
                <a:latin typeface="Comic Sans MS" pitchFamily="66" charset="0"/>
                <a:ea typeface="楷体" pitchFamily="49" charset="-122"/>
              </a:rPr>
              <a:t>. </a:t>
            </a:r>
          </a:p>
          <a:p>
            <a:pPr lvl="1"/>
            <a:r>
              <a:rPr lang="zh-CN" altLang="en-US" sz="2200" dirty="0" smtClean="0">
                <a:latin typeface="Comic Sans MS" pitchFamily="66" charset="0"/>
                <a:ea typeface="楷体" pitchFamily="49" charset="-122"/>
              </a:rPr>
              <a:t>通过</a:t>
            </a:r>
            <a:r>
              <a:rPr lang="en-US" altLang="zh-CN" sz="2200" dirty="0" smtClean="0">
                <a:latin typeface="Comic Sans MS" pitchFamily="66" charset="0"/>
                <a:ea typeface="楷体" pitchFamily="49" charset="-122"/>
              </a:rPr>
              <a:t>Kido Writers™</a:t>
            </a:r>
            <a:r>
              <a:rPr lang="zh-CN" altLang="en-US" sz="2200" dirty="0" smtClean="0">
                <a:latin typeface="Comic Sans MS" pitchFamily="66" charset="0"/>
                <a:ea typeface="楷体" pitchFamily="49" charset="-122"/>
              </a:rPr>
              <a:t>系统，老师将会引导学生发挥自己的能力和表达自己的想法，并且把它们写在纸上。 是的，他们会写他们自己的故事版本。</a:t>
            </a:r>
            <a:endParaRPr lang="en-US" altLang="zh-CN" sz="2200" dirty="0" smtClean="0">
              <a:latin typeface="Comic Sans MS" pitchFamily="66" charset="0"/>
              <a:ea typeface="楷体" pitchFamily="49" charset="-122"/>
            </a:endParaRPr>
          </a:p>
          <a:p>
            <a:pPr lvl="1"/>
            <a:r>
              <a:rPr lang="en-US" altLang="zh-CN" sz="2000" dirty="0" smtClean="0">
                <a:latin typeface="Comic Sans MS" pitchFamily="66" charset="0"/>
                <a:ea typeface="楷体" pitchFamily="49" charset="-122"/>
              </a:rPr>
              <a:t>With the Kido Writers™ system, </a:t>
            </a:r>
            <a:r>
              <a:rPr lang="en-US" altLang="zh-CN" sz="2000" u="sng" dirty="0" smtClean="0">
                <a:latin typeface="Comic Sans MS" pitchFamily="66" charset="0"/>
                <a:ea typeface="楷体" pitchFamily="49" charset="-122"/>
              </a:rPr>
              <a:t>students of all abilities are then guided to express their ideas, putting it down on paper</a:t>
            </a:r>
            <a:r>
              <a:rPr lang="en-US" altLang="zh-CN" sz="2000" dirty="0" smtClean="0">
                <a:latin typeface="Comic Sans MS" pitchFamily="66" charset="0"/>
                <a:ea typeface="楷体" pitchFamily="49" charset="-122"/>
              </a:rPr>
              <a:t>. Yes, they will be </a:t>
            </a:r>
            <a:r>
              <a:rPr lang="en-US" altLang="zh-CN" sz="2000" u="sng" dirty="0" smtClean="0">
                <a:latin typeface="Comic Sans MS" pitchFamily="66" charset="0"/>
                <a:ea typeface="楷体" pitchFamily="49" charset="-122"/>
              </a:rPr>
              <a:t>writing their very own version </a:t>
            </a:r>
            <a:r>
              <a:rPr lang="en-US" altLang="zh-CN" sz="2000" dirty="0" smtClean="0">
                <a:latin typeface="Comic Sans MS" pitchFamily="66" charset="0"/>
                <a:ea typeface="楷体" pitchFamily="49" charset="-122"/>
              </a:rPr>
              <a:t>of stories they’ve read.</a:t>
            </a:r>
          </a:p>
          <a:p>
            <a:pPr lvl="1"/>
            <a:r>
              <a:rPr lang="zh-CN" altLang="en-US" sz="2200" dirty="0" smtClean="0">
                <a:latin typeface="Comic Sans MS" pitchFamily="66" charset="0"/>
                <a:ea typeface="楷体" pitchFamily="49" charset="-122"/>
              </a:rPr>
              <a:t>对于非英语背景的学生来说，这是一个非常宝贵的经验来鼓励他们，学生们开始标记他们的照片，讲故事，并尝试用新的英语词汇写出他们脑海中所绘制出来的图画，写出自己的故事。</a:t>
            </a:r>
            <a:endParaRPr lang="en-US" altLang="zh-CN" sz="2200" dirty="0" smtClean="0">
              <a:latin typeface="Comic Sans MS" pitchFamily="66" charset="0"/>
              <a:ea typeface="楷体" pitchFamily="49" charset="-122"/>
            </a:endParaRPr>
          </a:p>
          <a:p>
            <a:pPr lvl="1"/>
            <a:r>
              <a:rPr lang="en-US" altLang="zh-CN" sz="1800" dirty="0" smtClean="0">
                <a:latin typeface="Comic Sans MS" pitchFamily="66" charset="0"/>
                <a:ea typeface="楷体" pitchFamily="49" charset="-122"/>
              </a:rPr>
              <a:t>This is an especially </a:t>
            </a:r>
            <a:r>
              <a:rPr lang="en-US" altLang="zh-CN" sz="1800" u="sng" dirty="0" smtClean="0">
                <a:latin typeface="Comic Sans MS" pitchFamily="66" charset="0"/>
                <a:ea typeface="楷体" pitchFamily="49" charset="-122"/>
              </a:rPr>
              <a:t>invaluable experience </a:t>
            </a:r>
            <a:r>
              <a:rPr lang="en-US" altLang="zh-CN" sz="1800" dirty="0" smtClean="0">
                <a:latin typeface="Comic Sans MS" pitchFamily="66" charset="0"/>
                <a:ea typeface="楷体" pitchFamily="49" charset="-122"/>
              </a:rPr>
              <a:t>for students from </a:t>
            </a:r>
            <a:r>
              <a:rPr lang="en-US" altLang="zh-CN" sz="1800" u="sng" dirty="0" smtClean="0">
                <a:latin typeface="Comic Sans MS" pitchFamily="66" charset="0"/>
                <a:ea typeface="楷体" pitchFamily="49" charset="-122"/>
              </a:rPr>
              <a:t>non-English speaking backgrounds </a:t>
            </a:r>
            <a:r>
              <a:rPr lang="en-US" altLang="zh-CN" sz="1800" dirty="0" smtClean="0">
                <a:latin typeface="Comic Sans MS" pitchFamily="66" charset="0"/>
                <a:ea typeface="楷体" pitchFamily="49" charset="-122"/>
              </a:rPr>
              <a:t>as with encouragement, they </a:t>
            </a:r>
            <a:r>
              <a:rPr lang="en-US" altLang="zh-CN" sz="1800" u="sng" dirty="0" smtClean="0">
                <a:latin typeface="Comic Sans MS" pitchFamily="66" charset="0"/>
                <a:ea typeface="楷体" pitchFamily="49" charset="-122"/>
              </a:rPr>
              <a:t>begin to label their pictures, tell stories, and attempt to write stories </a:t>
            </a:r>
            <a:r>
              <a:rPr lang="en-US" altLang="zh-CN" sz="1800" dirty="0" smtClean="0">
                <a:latin typeface="Comic Sans MS" pitchFamily="66" charset="0"/>
                <a:ea typeface="楷体" pitchFamily="49" charset="-122"/>
              </a:rPr>
              <a:t>about the pictures they have drawn with their new found English vocabulary. </a:t>
            </a:r>
          </a:p>
          <a:p>
            <a:pPr lvl="1"/>
            <a:endParaRPr lang="en-US" altLang="zh-CN" sz="2000" u="sng" dirty="0" smtClean="0">
              <a:latin typeface="Comic Sans MS" pitchFamily="66" charset="0"/>
              <a:ea typeface="楷体" pitchFamily="49" charset="-122"/>
            </a:endParaRPr>
          </a:p>
          <a:p>
            <a:pPr lvl="1"/>
            <a:endParaRPr lang="en-US" altLang="zh-CN" sz="2000" dirty="0" smtClean="0">
              <a:latin typeface="Comic Sans MS" pitchFamily="66" charset="0"/>
              <a:ea typeface="楷体" pitchFamily="49" charset="-122"/>
            </a:endParaRPr>
          </a:p>
          <a:p>
            <a:pPr lvl="1"/>
            <a:endParaRPr lang="en-US" altLang="zh-CN" dirty="0" smtClean="0">
              <a:latin typeface="Comic Sans MS" pitchFamily="66" charset="0"/>
              <a:ea typeface="楷体" pitchFamily="49" charset="-122"/>
            </a:endParaRPr>
          </a:p>
          <a:p>
            <a:endParaRPr lang="en-US" altLang="zh-CN" sz="3200" b="1" u="sng" dirty="0">
              <a:solidFill>
                <a:schemeClr val="accent4">
                  <a:lumMod val="75000"/>
                </a:schemeClr>
              </a:solidFill>
              <a:latin typeface="Comic Sans MS" pitchFamily="66" charset="0"/>
              <a:ea typeface="楷体"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22" y="154379"/>
            <a:ext cx="8755677" cy="587829"/>
          </a:xfrm>
        </p:spPr>
        <p:txBody>
          <a:bodyPr>
            <a:noAutofit/>
          </a:bodyPr>
          <a:lstStyle/>
          <a:p>
            <a:r>
              <a:rPr lang="en-US" altLang="zh-CN" sz="2400" b="1" u="sng" dirty="0" smtClean="0">
                <a:solidFill>
                  <a:schemeClr val="accent4">
                    <a:lumMod val="75000"/>
                  </a:schemeClr>
                </a:solidFill>
                <a:latin typeface="Comic Sans MS" pitchFamily="66" charset="0"/>
                <a:ea typeface="楷体" pitchFamily="49" charset="-122"/>
              </a:rPr>
              <a:t/>
            </a:r>
            <a:br>
              <a:rPr lang="en-US" altLang="zh-CN" sz="2400" b="1" u="sng" dirty="0" smtClean="0">
                <a:solidFill>
                  <a:schemeClr val="accent4">
                    <a:lumMod val="75000"/>
                  </a:schemeClr>
                </a:solidFill>
                <a:latin typeface="Comic Sans MS" pitchFamily="66" charset="0"/>
                <a:ea typeface="楷体" pitchFamily="49" charset="-122"/>
              </a:rPr>
            </a:br>
            <a:r>
              <a:rPr lang="en-US" altLang="zh-CN" sz="2800" b="1" dirty="0" err="1" smtClean="0">
                <a:solidFill>
                  <a:schemeClr val="accent1">
                    <a:lumMod val="50000"/>
                  </a:schemeClr>
                </a:solidFill>
                <a:latin typeface="Comic Sans MS" pitchFamily="66" charset="0"/>
              </a:rPr>
              <a:t>Kidoland</a:t>
            </a:r>
            <a:r>
              <a:rPr lang="ja-JP" altLang="en-US" sz="2000" b="1" smtClean="0">
                <a:solidFill>
                  <a:schemeClr val="accent1">
                    <a:lumMod val="50000"/>
                  </a:schemeClr>
                </a:solidFill>
                <a:latin typeface="Comic Sans MS" pitchFamily="66" charset="0"/>
              </a:rPr>
              <a:t>の</a:t>
            </a:r>
            <a:r>
              <a:rPr lang="zh-CN" altLang="en-US" sz="2800" b="1" dirty="0" smtClean="0">
                <a:solidFill>
                  <a:schemeClr val="accent1">
                    <a:lumMod val="50000"/>
                  </a:schemeClr>
                </a:solidFill>
                <a:latin typeface="楷体" pitchFamily="49" charset="-122"/>
                <a:ea typeface="楷体" pitchFamily="49" charset="-122"/>
              </a:rPr>
              <a:t>特色 </a:t>
            </a:r>
            <a:r>
              <a:rPr lang="en-US" altLang="zh-CN" sz="3200" b="1" dirty="0" smtClean="0">
                <a:solidFill>
                  <a:schemeClr val="accent1">
                    <a:lumMod val="50000"/>
                  </a:schemeClr>
                </a:solidFill>
                <a:latin typeface="楷体" pitchFamily="49" charset="-122"/>
                <a:ea typeface="楷体" pitchFamily="49" charset="-122"/>
              </a:rPr>
              <a:t>- </a:t>
            </a:r>
            <a:r>
              <a:rPr lang="en-US" altLang="zh-CN" sz="2400" b="1" u="sng" dirty="0" smtClean="0">
                <a:solidFill>
                  <a:schemeClr val="accent4">
                    <a:lumMod val="75000"/>
                  </a:schemeClr>
                </a:solidFill>
                <a:latin typeface="Comic Sans MS" pitchFamily="66" charset="0"/>
                <a:ea typeface="楷体" pitchFamily="49" charset="-122"/>
              </a:rPr>
              <a:t>KIDO THEMES &amp; ACTIVITIES </a:t>
            </a:r>
            <a:endParaRPr lang="en-US" sz="1800" b="1" dirty="0">
              <a:solidFill>
                <a:schemeClr val="accent1">
                  <a:lumMod val="50000"/>
                </a:schemeClr>
              </a:solidFill>
              <a:latin typeface="楷体" pitchFamily="49" charset="-122"/>
              <a:ea typeface="楷体" pitchFamily="49" charset="-122"/>
            </a:endParaRPr>
          </a:p>
        </p:txBody>
      </p:sp>
      <p:sp>
        <p:nvSpPr>
          <p:cNvPr id="3" name="Content Placeholder 2"/>
          <p:cNvSpPr>
            <a:spLocks noGrp="1"/>
          </p:cNvSpPr>
          <p:nvPr>
            <p:ph sz="quarter" idx="1"/>
          </p:nvPr>
        </p:nvSpPr>
        <p:spPr>
          <a:xfrm>
            <a:off x="218507" y="866899"/>
            <a:ext cx="8582296" cy="4750130"/>
          </a:xfrm>
        </p:spPr>
        <p:txBody>
          <a:bodyPr>
            <a:normAutofit/>
          </a:bodyPr>
          <a:lstStyle/>
          <a:p>
            <a:pPr lvl="1">
              <a:buNone/>
            </a:pPr>
            <a:r>
              <a:rPr lang="en-US" altLang="zh-CN" sz="2800" b="1" u="sng" dirty="0" err="1" smtClean="0">
                <a:solidFill>
                  <a:schemeClr val="accent4">
                    <a:lumMod val="75000"/>
                  </a:schemeClr>
                </a:solidFill>
                <a:latin typeface="Comic Sans MS" pitchFamily="66" charset="0"/>
                <a:ea typeface="楷体" pitchFamily="49" charset="-122"/>
              </a:rPr>
              <a:t>KidoWriters</a:t>
            </a:r>
            <a:r>
              <a:rPr lang="en-US" altLang="zh-CN" sz="2800" b="1" u="sng" dirty="0" smtClean="0">
                <a:solidFill>
                  <a:schemeClr val="accent4">
                    <a:lumMod val="75000"/>
                  </a:schemeClr>
                </a:solidFill>
                <a:latin typeface="Comic Sans MS" pitchFamily="66" charset="0"/>
                <a:ea typeface="楷体" pitchFamily="49" charset="-122"/>
              </a:rPr>
              <a:t>™ </a:t>
            </a:r>
            <a:r>
              <a:rPr lang="zh-CN" altLang="en-US" sz="2800" b="1" dirty="0" smtClean="0">
                <a:solidFill>
                  <a:schemeClr val="accent4">
                    <a:lumMod val="75000"/>
                  </a:schemeClr>
                </a:solidFill>
                <a:latin typeface="Comic Sans MS" pitchFamily="66" charset="0"/>
                <a:ea typeface="楷体" pitchFamily="49" charset="-122"/>
              </a:rPr>
              <a:t>（让人惊叹的自作）</a:t>
            </a:r>
            <a:endParaRPr lang="en-US" altLang="zh-CN" sz="2400" b="1" dirty="0" smtClean="0">
              <a:solidFill>
                <a:schemeClr val="accent4">
                  <a:lumMod val="75000"/>
                </a:schemeClr>
              </a:solidFill>
              <a:latin typeface="Comic Sans MS" pitchFamily="66" charset="0"/>
              <a:ea typeface="楷体" pitchFamily="49" charset="-122"/>
            </a:endParaRPr>
          </a:p>
          <a:p>
            <a:r>
              <a:rPr lang="zh-CN" altLang="en-US" dirty="0" smtClean="0">
                <a:latin typeface="Comic Sans MS" pitchFamily="66" charset="0"/>
                <a:ea typeface="楷体" pitchFamily="49" charset="-122"/>
              </a:rPr>
              <a:t>这样的新手写作活动告诉我们一项重要的信息，</a:t>
            </a:r>
            <a:r>
              <a:rPr lang="zh-CN" altLang="en-US" u="sng" dirty="0" smtClean="0">
                <a:latin typeface="Comic Sans MS" pitchFamily="66" charset="0"/>
                <a:ea typeface="楷体" pitchFamily="49" charset="-122"/>
              </a:rPr>
              <a:t>写作不只是手写练习 </a:t>
            </a:r>
            <a:r>
              <a:rPr lang="en-US" altLang="zh-CN" dirty="0" smtClean="0">
                <a:latin typeface="Comic Sans MS" pitchFamily="66" charset="0"/>
                <a:ea typeface="楷体" pitchFamily="49" charset="-122"/>
              </a:rPr>
              <a:t>– </a:t>
            </a:r>
            <a:r>
              <a:rPr lang="zh-CN" altLang="en-US" b="1" dirty="0" smtClean="0">
                <a:latin typeface="Comic Sans MS" pitchFamily="66" charset="0"/>
                <a:ea typeface="楷体" pitchFamily="49" charset="-122"/>
              </a:rPr>
              <a:t>学生正在使用自己的话来编写信息，达到可以与别人沟通。</a:t>
            </a:r>
            <a:endParaRPr lang="en-US" altLang="zh-CN" b="1" dirty="0" smtClean="0">
              <a:latin typeface="Comic Sans MS" pitchFamily="66" charset="0"/>
              <a:ea typeface="楷体" pitchFamily="49" charset="-122"/>
            </a:endParaRPr>
          </a:p>
          <a:p>
            <a:r>
              <a:rPr lang="en-US" altLang="zh-CN" sz="2200" dirty="0" smtClean="0">
                <a:latin typeface="Comic Sans MS" pitchFamily="66" charset="0"/>
                <a:ea typeface="楷体" pitchFamily="49" charset="-122"/>
              </a:rPr>
              <a:t>Such novice writing activity sends the important message that </a:t>
            </a:r>
            <a:r>
              <a:rPr lang="en-US" altLang="zh-CN" sz="2200" u="sng" dirty="0" smtClean="0">
                <a:latin typeface="Comic Sans MS" pitchFamily="66" charset="0"/>
                <a:ea typeface="楷体" pitchFamily="49" charset="-122"/>
              </a:rPr>
              <a:t>writing is not just handwriting practice</a:t>
            </a:r>
            <a:r>
              <a:rPr lang="en-US" altLang="zh-CN" sz="2200" b="1" dirty="0" smtClean="0">
                <a:latin typeface="Comic Sans MS" pitchFamily="66" charset="0"/>
                <a:ea typeface="楷体" pitchFamily="49" charset="-122"/>
              </a:rPr>
              <a:t>—</a:t>
            </a:r>
            <a:r>
              <a:rPr lang="en-US" altLang="zh-CN" sz="2200" b="1" i="1" u="sng" dirty="0" smtClean="0">
                <a:solidFill>
                  <a:schemeClr val="accent2">
                    <a:lumMod val="75000"/>
                  </a:schemeClr>
                </a:solidFill>
                <a:latin typeface="Comic Sans MS" pitchFamily="66" charset="0"/>
                <a:ea typeface="楷体" pitchFamily="49" charset="-122"/>
              </a:rPr>
              <a:t>they are using their own words to compose a message to communicate with others</a:t>
            </a:r>
            <a:r>
              <a:rPr lang="en-US" altLang="zh-CN" sz="2200" i="1" u="sng" dirty="0" smtClean="0">
                <a:solidFill>
                  <a:srgbClr val="000099"/>
                </a:solidFill>
                <a:latin typeface="Comic Sans MS" pitchFamily="66" charset="0"/>
                <a:ea typeface="楷体" pitchFamily="49" charset="-122"/>
              </a:rPr>
              <a:t>.</a:t>
            </a:r>
          </a:p>
          <a:p>
            <a:r>
              <a:rPr lang="zh-CN" altLang="en-US" b="1" dirty="0" smtClean="0">
                <a:latin typeface="Comic Sans MS" pitchFamily="66" charset="0"/>
                <a:ea typeface="楷体" pitchFamily="49" charset="-122"/>
              </a:rPr>
              <a:t>这意味着您的孩子将学习用英语来理解、思考、说话和写作。</a:t>
            </a:r>
            <a:endParaRPr lang="en-US" altLang="zh-CN" b="1" dirty="0" smtClean="0">
              <a:latin typeface="Comic Sans MS" pitchFamily="66" charset="0"/>
              <a:ea typeface="楷体" pitchFamily="49" charset="-122"/>
            </a:endParaRPr>
          </a:p>
          <a:p>
            <a:r>
              <a:rPr lang="en-US" altLang="zh-CN" sz="2200" dirty="0" smtClean="0">
                <a:latin typeface="Comic Sans MS" pitchFamily="66" charset="0"/>
                <a:ea typeface="楷体" pitchFamily="49" charset="-122"/>
              </a:rPr>
              <a:t>This means your child </a:t>
            </a:r>
            <a:r>
              <a:rPr lang="en-US" altLang="zh-CN" sz="2200" b="1" dirty="0" smtClean="0">
                <a:solidFill>
                  <a:schemeClr val="accent2">
                    <a:lumMod val="75000"/>
                  </a:schemeClr>
                </a:solidFill>
                <a:latin typeface="Comic Sans MS" pitchFamily="66" charset="0"/>
                <a:ea typeface="楷体" pitchFamily="49" charset="-122"/>
              </a:rPr>
              <a:t>will learn to think, speak and write in the English language with understanding</a:t>
            </a:r>
            <a:r>
              <a:rPr lang="en-US" altLang="zh-CN" sz="2100" b="1" dirty="0" smtClean="0">
                <a:solidFill>
                  <a:schemeClr val="accent2">
                    <a:lumMod val="75000"/>
                  </a:schemeClr>
                </a:solidFill>
                <a:latin typeface="Comic Sans MS" pitchFamily="66" charset="0"/>
                <a:ea typeface="楷体" pitchFamily="49" charset="-122"/>
              </a:rPr>
              <a:t>.</a:t>
            </a:r>
          </a:p>
          <a:p>
            <a:pPr lvl="1"/>
            <a:endParaRPr lang="en-US" altLang="zh-CN" sz="2000" u="sng" dirty="0" smtClean="0">
              <a:latin typeface="Comic Sans MS" pitchFamily="66" charset="0"/>
              <a:ea typeface="楷体" pitchFamily="49" charset="-122"/>
            </a:endParaRPr>
          </a:p>
          <a:p>
            <a:pPr lvl="1"/>
            <a:endParaRPr lang="en-US" altLang="zh-CN" sz="2000" dirty="0" smtClean="0">
              <a:latin typeface="Comic Sans MS" pitchFamily="66" charset="0"/>
              <a:ea typeface="楷体" pitchFamily="49" charset="-122"/>
            </a:endParaRPr>
          </a:p>
          <a:p>
            <a:pPr lvl="1"/>
            <a:endParaRPr lang="en-US" altLang="zh-CN" dirty="0" smtClean="0">
              <a:latin typeface="Comic Sans MS" pitchFamily="66" charset="0"/>
              <a:ea typeface="楷体" pitchFamily="49" charset="-122"/>
            </a:endParaRPr>
          </a:p>
          <a:p>
            <a:endParaRPr lang="en-US" altLang="zh-CN" sz="3200" b="1" u="sng" dirty="0">
              <a:solidFill>
                <a:schemeClr val="accent4">
                  <a:lumMod val="75000"/>
                </a:schemeClr>
              </a:solidFill>
              <a:latin typeface="Comic Sans MS" pitchFamily="66" charset="0"/>
              <a:ea typeface="楷体" pitchFamily="49" charset="-122"/>
            </a:endParaRPr>
          </a:p>
        </p:txBody>
      </p:sp>
      <p:pic>
        <p:nvPicPr>
          <p:cNvPr id="4" name="Picture 3" descr="458-100-2.jpg"/>
          <p:cNvPicPr>
            <a:picLocks noChangeAspect="1"/>
          </p:cNvPicPr>
          <p:nvPr/>
        </p:nvPicPr>
        <p:blipFill>
          <a:blip r:embed="rId2" cstate="print"/>
          <a:stretch>
            <a:fillRect/>
          </a:stretch>
        </p:blipFill>
        <p:spPr>
          <a:xfrm>
            <a:off x="426492" y="5220269"/>
            <a:ext cx="2152935" cy="1637731"/>
          </a:xfrm>
          <a:prstGeom prst="rect">
            <a:avLst/>
          </a:prstGeom>
        </p:spPr>
      </p:pic>
      <p:pic>
        <p:nvPicPr>
          <p:cNvPr id="5" name="Picture 4" descr="develop-writing-skills-at-early-age-in-kids.jpg"/>
          <p:cNvPicPr>
            <a:picLocks noChangeAspect="1"/>
          </p:cNvPicPr>
          <p:nvPr/>
        </p:nvPicPr>
        <p:blipFill>
          <a:blip r:embed="rId3" cstate="print"/>
          <a:stretch>
            <a:fillRect/>
          </a:stretch>
        </p:blipFill>
        <p:spPr>
          <a:xfrm>
            <a:off x="6341658" y="4934519"/>
            <a:ext cx="2564642" cy="192348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626" y="0"/>
            <a:ext cx="8730864" cy="587829"/>
          </a:xfrm>
        </p:spPr>
        <p:txBody>
          <a:bodyPr>
            <a:noAutofit/>
          </a:bodyPr>
          <a:lstStyle/>
          <a:p>
            <a:r>
              <a:rPr lang="en-US" altLang="zh-CN" sz="2400" b="1" u="sng" dirty="0" smtClean="0">
                <a:solidFill>
                  <a:schemeClr val="accent4">
                    <a:lumMod val="75000"/>
                  </a:schemeClr>
                </a:solidFill>
                <a:latin typeface="Comic Sans MS" pitchFamily="66" charset="0"/>
                <a:ea typeface="楷体" pitchFamily="49" charset="-122"/>
              </a:rPr>
              <a:t/>
            </a:r>
            <a:br>
              <a:rPr lang="en-US" altLang="zh-CN" sz="2400" b="1" u="sng" dirty="0" smtClean="0">
                <a:solidFill>
                  <a:schemeClr val="accent4">
                    <a:lumMod val="75000"/>
                  </a:schemeClr>
                </a:solidFill>
                <a:latin typeface="Comic Sans MS" pitchFamily="66" charset="0"/>
                <a:ea typeface="楷体" pitchFamily="49" charset="-122"/>
              </a:rPr>
            </a:br>
            <a:r>
              <a:rPr lang="en-US" altLang="zh-CN" sz="2800" b="1" dirty="0" err="1" smtClean="0">
                <a:solidFill>
                  <a:schemeClr val="accent1">
                    <a:lumMod val="50000"/>
                  </a:schemeClr>
                </a:solidFill>
                <a:latin typeface="Comic Sans MS" pitchFamily="66" charset="0"/>
              </a:rPr>
              <a:t>Kidoland</a:t>
            </a:r>
            <a:r>
              <a:rPr lang="ja-JP" altLang="en-US" sz="2000" b="1" smtClean="0">
                <a:solidFill>
                  <a:schemeClr val="accent1">
                    <a:lumMod val="50000"/>
                  </a:schemeClr>
                </a:solidFill>
                <a:latin typeface="Comic Sans MS" pitchFamily="66" charset="0"/>
              </a:rPr>
              <a:t>の</a:t>
            </a:r>
            <a:r>
              <a:rPr lang="zh-CN" altLang="en-US" sz="2800" b="1" dirty="0" smtClean="0">
                <a:solidFill>
                  <a:schemeClr val="accent1">
                    <a:lumMod val="50000"/>
                  </a:schemeClr>
                </a:solidFill>
                <a:latin typeface="楷体" pitchFamily="49" charset="-122"/>
                <a:ea typeface="楷体" pitchFamily="49" charset="-122"/>
              </a:rPr>
              <a:t>特色 </a:t>
            </a:r>
            <a:r>
              <a:rPr lang="en-US" altLang="zh-CN" sz="3200" b="1" dirty="0" smtClean="0">
                <a:solidFill>
                  <a:schemeClr val="accent1">
                    <a:lumMod val="50000"/>
                  </a:schemeClr>
                </a:solidFill>
                <a:latin typeface="楷体" pitchFamily="49" charset="-122"/>
                <a:ea typeface="楷体" pitchFamily="49" charset="-122"/>
              </a:rPr>
              <a:t>- </a:t>
            </a:r>
            <a:r>
              <a:rPr lang="en-US" altLang="zh-CN" sz="2400" b="1" u="sng" dirty="0" smtClean="0">
                <a:solidFill>
                  <a:schemeClr val="accent4">
                    <a:lumMod val="75000"/>
                  </a:schemeClr>
                </a:solidFill>
                <a:latin typeface="Comic Sans MS" pitchFamily="66" charset="0"/>
                <a:ea typeface="楷体" pitchFamily="49" charset="-122"/>
              </a:rPr>
              <a:t>KIDO THEMES &amp; ACTIVITIES </a:t>
            </a:r>
            <a:endParaRPr lang="en-US" sz="1800" b="1" dirty="0">
              <a:solidFill>
                <a:schemeClr val="accent1">
                  <a:lumMod val="50000"/>
                </a:schemeClr>
              </a:solidFill>
              <a:latin typeface="楷体" pitchFamily="49" charset="-122"/>
              <a:ea typeface="楷体" pitchFamily="49" charset="-122"/>
            </a:endParaRPr>
          </a:p>
        </p:txBody>
      </p:sp>
      <p:sp>
        <p:nvSpPr>
          <p:cNvPr id="3" name="Content Placeholder 2"/>
          <p:cNvSpPr>
            <a:spLocks noGrp="1"/>
          </p:cNvSpPr>
          <p:nvPr>
            <p:ph sz="quarter" idx="1"/>
          </p:nvPr>
        </p:nvSpPr>
        <p:spPr>
          <a:xfrm>
            <a:off x="182880" y="555164"/>
            <a:ext cx="8712925" cy="6302835"/>
          </a:xfrm>
        </p:spPr>
        <p:txBody>
          <a:bodyPr>
            <a:normAutofit/>
          </a:bodyPr>
          <a:lstStyle/>
          <a:p>
            <a:pPr lvl="1">
              <a:buNone/>
            </a:pPr>
            <a:r>
              <a:rPr lang="en-US" altLang="zh-CN" sz="2400" b="1" u="sng" dirty="0" err="1" smtClean="0">
                <a:solidFill>
                  <a:schemeClr val="accent4">
                    <a:lumMod val="75000"/>
                  </a:schemeClr>
                </a:solidFill>
                <a:latin typeface="Comic Sans MS" pitchFamily="66" charset="0"/>
                <a:ea typeface="楷体" pitchFamily="49" charset="-122"/>
              </a:rPr>
              <a:t>KidoPlay</a:t>
            </a:r>
            <a:r>
              <a:rPr lang="en-US" altLang="zh-CN" sz="2400" b="1" u="sng" dirty="0" smtClean="0">
                <a:solidFill>
                  <a:schemeClr val="accent4">
                    <a:lumMod val="75000"/>
                  </a:schemeClr>
                </a:solidFill>
                <a:latin typeface="Comic Sans MS" pitchFamily="66" charset="0"/>
                <a:ea typeface="楷体" pitchFamily="49" charset="-122"/>
              </a:rPr>
              <a:t>™ </a:t>
            </a:r>
            <a:r>
              <a:rPr lang="zh-CN" altLang="en-US" sz="2800" b="1" dirty="0" smtClean="0">
                <a:solidFill>
                  <a:schemeClr val="accent4">
                    <a:lumMod val="75000"/>
                  </a:schemeClr>
                </a:solidFill>
                <a:latin typeface="Comic Sans MS" pitchFamily="66" charset="0"/>
                <a:ea typeface="楷体" pitchFamily="49" charset="-122"/>
              </a:rPr>
              <a:t>（让人惊叹的玩乐）</a:t>
            </a:r>
            <a:endParaRPr lang="en-US" altLang="zh-CN" sz="2000" b="1" dirty="0" smtClean="0">
              <a:solidFill>
                <a:schemeClr val="accent4">
                  <a:lumMod val="75000"/>
                </a:schemeClr>
              </a:solidFill>
              <a:latin typeface="Comic Sans MS" pitchFamily="66" charset="0"/>
              <a:ea typeface="楷体" pitchFamily="49" charset="-122"/>
            </a:endParaRPr>
          </a:p>
          <a:p>
            <a:pPr lvl="1">
              <a:buNone/>
            </a:pPr>
            <a:r>
              <a:rPr lang="en-US" altLang="zh-CN" sz="2600" dirty="0" smtClean="0">
                <a:latin typeface="Comic Sans MS" pitchFamily="66" charset="0"/>
                <a:ea typeface="楷体" pitchFamily="49" charset="-122"/>
              </a:rPr>
              <a:t>All work and no play makes Jack a dull boy! </a:t>
            </a:r>
          </a:p>
          <a:p>
            <a:pPr lvl="1">
              <a:buNone/>
            </a:pPr>
            <a:r>
              <a:rPr lang="zh-CN" altLang="en-US" sz="2200" dirty="0" smtClean="0">
                <a:latin typeface="Comic Sans MS" pitchFamily="66" charset="0"/>
                <a:ea typeface="楷体" pitchFamily="49" charset="-122"/>
              </a:rPr>
              <a:t>（只会用功不玩耍，聪明孩子也变傻！）</a:t>
            </a:r>
            <a:endParaRPr lang="en-US" altLang="zh-CN" sz="2200" dirty="0" smtClean="0">
              <a:latin typeface="Comic Sans MS" pitchFamily="66" charset="0"/>
              <a:ea typeface="楷体" pitchFamily="49" charset="-122"/>
            </a:endParaRPr>
          </a:p>
          <a:p>
            <a:pPr lvl="1"/>
            <a:r>
              <a:rPr lang="en-US" altLang="zh-CN" sz="2400" dirty="0" smtClean="0">
                <a:latin typeface="Comic Sans MS" pitchFamily="66" charset="0"/>
                <a:ea typeface="楷体" pitchFamily="49" charset="-122"/>
              </a:rPr>
              <a:t>Kido Play™</a:t>
            </a:r>
            <a:r>
              <a:rPr lang="zh-CN" altLang="en-US" sz="2400" dirty="0" smtClean="0">
                <a:latin typeface="Comic Sans MS" pitchFamily="66" charset="0"/>
                <a:ea typeface="楷体" pitchFamily="49" charset="-122"/>
              </a:rPr>
              <a:t>系统提供了各种各样的</a:t>
            </a:r>
            <a:r>
              <a:rPr lang="zh-CN" altLang="en-US" sz="2400" u="sng" dirty="0" smtClean="0">
                <a:latin typeface="Comic Sans MS" pitchFamily="66" charset="0"/>
                <a:ea typeface="楷体" pitchFamily="49" charset="-122"/>
              </a:rPr>
              <a:t>感官，物理（身体），竞争，戏剧和建设性的图片主题活动</a:t>
            </a:r>
            <a:r>
              <a:rPr lang="zh-CN" altLang="en-US" sz="2400" dirty="0" smtClean="0">
                <a:latin typeface="Comic Sans MS" pitchFamily="66" charset="0"/>
                <a:ea typeface="楷体" pitchFamily="49" charset="-122"/>
              </a:rPr>
              <a:t>。</a:t>
            </a:r>
            <a:endParaRPr lang="en-US" altLang="zh-CN" sz="2400" dirty="0" smtClean="0">
              <a:latin typeface="Comic Sans MS" pitchFamily="66" charset="0"/>
              <a:ea typeface="楷体" pitchFamily="49" charset="-122"/>
            </a:endParaRPr>
          </a:p>
          <a:p>
            <a:r>
              <a:rPr lang="en-US" altLang="zh-CN" dirty="0" smtClean="0">
                <a:latin typeface="Comic Sans MS" pitchFamily="66" charset="0"/>
                <a:ea typeface="楷体" pitchFamily="49" charset="-122"/>
              </a:rPr>
              <a:t>The Kido Play™ system presents </a:t>
            </a:r>
            <a:r>
              <a:rPr lang="en-US" altLang="zh-CN" u="sng" dirty="0" smtClean="0">
                <a:latin typeface="Comic Sans MS" pitchFamily="66" charset="0"/>
                <a:ea typeface="楷体" pitchFamily="49" charset="-122"/>
              </a:rPr>
              <a:t>a huge variety of sensory, physical, competitive, dramatic and constructive picture-book themed activities. </a:t>
            </a:r>
          </a:p>
          <a:p>
            <a:r>
              <a:rPr lang="zh-CN" altLang="en-US" sz="2800" dirty="0" smtClean="0">
                <a:latin typeface="Comic Sans MS" pitchFamily="66" charset="0"/>
                <a:ea typeface="楷体" pitchFamily="49" charset="-122"/>
              </a:rPr>
              <a:t>这些活动是根据</a:t>
            </a:r>
            <a:r>
              <a:rPr lang="zh-CN" altLang="en-US" sz="2800" u="sng" dirty="0" smtClean="0">
                <a:latin typeface="Comic Sans MS" pitchFamily="66" charset="0"/>
                <a:ea typeface="楷体" pitchFamily="49" charset="-122"/>
              </a:rPr>
              <a:t>健脑操和玩双涂鸦原理</a:t>
            </a:r>
            <a:r>
              <a:rPr lang="zh-CN" altLang="en-US" sz="2800" dirty="0" smtClean="0">
                <a:latin typeface="Comic Sans MS" pitchFamily="66" charset="0"/>
                <a:ea typeface="楷体" pitchFamily="49" charset="-122"/>
              </a:rPr>
              <a:t>精心设计地，活动是以一种有趣的方式来达到孩童</a:t>
            </a:r>
            <a:r>
              <a:rPr lang="zh-CN" altLang="en-US" sz="2800" b="1" u="sng" dirty="0" smtClean="0">
                <a:solidFill>
                  <a:srgbClr val="002060"/>
                </a:solidFill>
                <a:latin typeface="Comic Sans MS" pitchFamily="66" charset="0"/>
                <a:ea typeface="楷体" pitchFamily="49" charset="-122"/>
              </a:rPr>
              <a:t>最佳的神经发育和学术学习成果</a:t>
            </a:r>
            <a:r>
              <a:rPr lang="zh-CN" altLang="en-US" dirty="0" smtClean="0">
                <a:latin typeface="Comic Sans MS" pitchFamily="66" charset="0"/>
                <a:ea typeface="楷体" pitchFamily="49" charset="-122"/>
              </a:rPr>
              <a:t>。</a:t>
            </a:r>
            <a:endParaRPr lang="en-US" altLang="zh-CN" dirty="0" smtClean="0">
              <a:latin typeface="Comic Sans MS" pitchFamily="66" charset="0"/>
              <a:ea typeface="楷体" pitchFamily="49" charset="-122"/>
            </a:endParaRPr>
          </a:p>
          <a:p>
            <a:r>
              <a:rPr lang="en-US" altLang="zh-CN" dirty="0" smtClean="0">
                <a:latin typeface="Comic Sans MS" pitchFamily="66" charset="0"/>
                <a:ea typeface="楷体" pitchFamily="49" charset="-122"/>
              </a:rPr>
              <a:t>These activities are cleverly designed based on </a:t>
            </a:r>
            <a:r>
              <a:rPr lang="en-US" altLang="zh-CN" u="sng" dirty="0" smtClean="0">
                <a:latin typeface="Comic Sans MS" pitchFamily="66" charset="0"/>
                <a:ea typeface="楷体" pitchFamily="49" charset="-122"/>
              </a:rPr>
              <a:t>Brain Gym® and Double Doodle Play Principles</a:t>
            </a:r>
            <a:r>
              <a:rPr lang="en-US" altLang="zh-CN" dirty="0" smtClean="0">
                <a:latin typeface="Comic Sans MS" pitchFamily="66" charset="0"/>
                <a:ea typeface="楷体" pitchFamily="49" charset="-122"/>
              </a:rPr>
              <a:t> for </a:t>
            </a:r>
            <a:r>
              <a:rPr lang="en-US" altLang="zh-CN" b="1" u="sng" dirty="0" smtClean="0">
                <a:solidFill>
                  <a:srgbClr val="7030A0"/>
                </a:solidFill>
                <a:latin typeface="Comic Sans MS" pitchFamily="66" charset="0"/>
                <a:ea typeface="楷体" pitchFamily="49" charset="-122"/>
              </a:rPr>
              <a:t>optimal neural-developmental and academic-learning results, in an engagingly fun way. </a:t>
            </a:r>
          </a:p>
          <a:p>
            <a:pPr lvl="1"/>
            <a:endParaRPr lang="en-US" altLang="zh-CN" sz="2400" dirty="0" smtClean="0">
              <a:latin typeface="Comic Sans MS" pitchFamily="66" charset="0"/>
              <a:ea typeface="楷体" pitchFamily="49" charset="-122"/>
            </a:endParaRPr>
          </a:p>
          <a:p>
            <a:pPr lvl="1"/>
            <a:endParaRPr lang="en-US" altLang="zh-CN" sz="2000" dirty="0" smtClean="0">
              <a:latin typeface="Comic Sans MS" pitchFamily="66" charset="0"/>
              <a:ea typeface="楷体" pitchFamily="49" charset="-122"/>
            </a:endParaRPr>
          </a:p>
          <a:p>
            <a:pPr lvl="1"/>
            <a:endParaRPr lang="en-US" altLang="zh-CN" sz="2000" u="sng" dirty="0" smtClean="0">
              <a:latin typeface="Comic Sans MS" pitchFamily="66" charset="0"/>
              <a:ea typeface="楷体" pitchFamily="49" charset="-122"/>
            </a:endParaRPr>
          </a:p>
          <a:p>
            <a:pPr lvl="1"/>
            <a:endParaRPr lang="en-US" altLang="zh-CN" sz="2000" dirty="0" smtClean="0">
              <a:latin typeface="Comic Sans MS" pitchFamily="66" charset="0"/>
              <a:ea typeface="楷体" pitchFamily="49" charset="-122"/>
            </a:endParaRPr>
          </a:p>
          <a:p>
            <a:pPr lvl="1"/>
            <a:endParaRPr lang="en-US" altLang="zh-CN" dirty="0" smtClean="0">
              <a:latin typeface="Comic Sans MS" pitchFamily="66" charset="0"/>
              <a:ea typeface="楷体" pitchFamily="49" charset="-122"/>
            </a:endParaRPr>
          </a:p>
          <a:p>
            <a:endParaRPr lang="en-US" altLang="zh-CN" sz="3200" b="1" u="sng" dirty="0">
              <a:solidFill>
                <a:schemeClr val="accent4">
                  <a:lumMod val="75000"/>
                </a:schemeClr>
              </a:solidFill>
              <a:latin typeface="Comic Sans MS" pitchFamily="66" charset="0"/>
              <a:ea typeface="楷体"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7" y="0"/>
            <a:ext cx="8662625" cy="587829"/>
          </a:xfrm>
        </p:spPr>
        <p:txBody>
          <a:bodyPr>
            <a:noAutofit/>
          </a:bodyPr>
          <a:lstStyle/>
          <a:p>
            <a:r>
              <a:rPr lang="en-US" altLang="zh-CN" sz="2400" b="1" u="sng" dirty="0" smtClean="0">
                <a:solidFill>
                  <a:schemeClr val="accent4">
                    <a:lumMod val="75000"/>
                  </a:schemeClr>
                </a:solidFill>
                <a:latin typeface="Comic Sans MS" pitchFamily="66" charset="0"/>
                <a:ea typeface="楷体" pitchFamily="49" charset="-122"/>
              </a:rPr>
              <a:t/>
            </a:r>
            <a:br>
              <a:rPr lang="en-US" altLang="zh-CN" sz="2400" b="1" u="sng" dirty="0" smtClean="0">
                <a:solidFill>
                  <a:schemeClr val="accent4">
                    <a:lumMod val="75000"/>
                  </a:schemeClr>
                </a:solidFill>
                <a:latin typeface="Comic Sans MS" pitchFamily="66" charset="0"/>
                <a:ea typeface="楷体" pitchFamily="49" charset="-122"/>
              </a:rPr>
            </a:br>
            <a:r>
              <a:rPr lang="en-US" altLang="zh-CN" sz="2800" b="1" dirty="0" err="1" smtClean="0">
                <a:solidFill>
                  <a:schemeClr val="accent1">
                    <a:lumMod val="50000"/>
                  </a:schemeClr>
                </a:solidFill>
                <a:latin typeface="Comic Sans MS" pitchFamily="66" charset="0"/>
              </a:rPr>
              <a:t>Kidoland</a:t>
            </a:r>
            <a:r>
              <a:rPr lang="ja-JP" altLang="en-US" sz="2000" b="1" smtClean="0">
                <a:solidFill>
                  <a:schemeClr val="accent1">
                    <a:lumMod val="50000"/>
                  </a:schemeClr>
                </a:solidFill>
                <a:latin typeface="Comic Sans MS" pitchFamily="66" charset="0"/>
              </a:rPr>
              <a:t>の</a:t>
            </a:r>
            <a:r>
              <a:rPr lang="zh-CN" altLang="en-US" sz="2800" b="1" dirty="0" smtClean="0">
                <a:solidFill>
                  <a:schemeClr val="accent1">
                    <a:lumMod val="50000"/>
                  </a:schemeClr>
                </a:solidFill>
                <a:latin typeface="楷体" pitchFamily="49" charset="-122"/>
                <a:ea typeface="楷体" pitchFamily="49" charset="-122"/>
              </a:rPr>
              <a:t>特色</a:t>
            </a:r>
            <a:r>
              <a:rPr lang="en-US" altLang="zh-CN" sz="3200" b="1" dirty="0" smtClean="0">
                <a:solidFill>
                  <a:schemeClr val="accent1">
                    <a:lumMod val="50000"/>
                  </a:schemeClr>
                </a:solidFill>
                <a:latin typeface="楷体" pitchFamily="49" charset="-122"/>
                <a:ea typeface="楷体" pitchFamily="49" charset="-122"/>
              </a:rPr>
              <a:t>- </a:t>
            </a:r>
            <a:r>
              <a:rPr lang="en-US" altLang="zh-CN" sz="2400" b="1" u="sng" dirty="0" smtClean="0">
                <a:solidFill>
                  <a:schemeClr val="accent4">
                    <a:lumMod val="75000"/>
                  </a:schemeClr>
                </a:solidFill>
                <a:latin typeface="Comic Sans MS" pitchFamily="66" charset="0"/>
                <a:ea typeface="楷体" pitchFamily="49" charset="-122"/>
              </a:rPr>
              <a:t>KIDO THEMES &amp; ACTIVITIES </a:t>
            </a:r>
            <a:endParaRPr lang="en-US" sz="1800" b="1" dirty="0">
              <a:solidFill>
                <a:schemeClr val="accent1">
                  <a:lumMod val="50000"/>
                </a:schemeClr>
              </a:solidFill>
              <a:latin typeface="楷体" pitchFamily="49" charset="-122"/>
              <a:ea typeface="楷体" pitchFamily="49" charset="-122"/>
            </a:endParaRPr>
          </a:p>
        </p:txBody>
      </p:sp>
      <p:sp>
        <p:nvSpPr>
          <p:cNvPr id="3" name="Content Placeholder 2"/>
          <p:cNvSpPr>
            <a:spLocks noGrp="1"/>
          </p:cNvSpPr>
          <p:nvPr>
            <p:ph sz="quarter" idx="1"/>
          </p:nvPr>
        </p:nvSpPr>
        <p:spPr>
          <a:xfrm>
            <a:off x="182880" y="555164"/>
            <a:ext cx="8712925" cy="6302835"/>
          </a:xfrm>
        </p:spPr>
        <p:txBody>
          <a:bodyPr>
            <a:normAutofit lnSpcReduction="10000"/>
          </a:bodyPr>
          <a:lstStyle/>
          <a:p>
            <a:pPr lvl="1">
              <a:buNone/>
            </a:pPr>
            <a:r>
              <a:rPr lang="en-US" altLang="zh-CN" sz="2400" b="1" u="sng" dirty="0" err="1" smtClean="0">
                <a:solidFill>
                  <a:schemeClr val="accent4">
                    <a:lumMod val="75000"/>
                  </a:schemeClr>
                </a:solidFill>
                <a:latin typeface="Comic Sans MS" pitchFamily="66" charset="0"/>
                <a:ea typeface="楷体" pitchFamily="49" charset="-122"/>
              </a:rPr>
              <a:t>KidoPlay</a:t>
            </a:r>
            <a:r>
              <a:rPr lang="en-US" altLang="zh-CN" sz="2400" b="1" u="sng" dirty="0" smtClean="0">
                <a:solidFill>
                  <a:schemeClr val="accent4">
                    <a:lumMod val="75000"/>
                  </a:schemeClr>
                </a:solidFill>
                <a:latin typeface="Comic Sans MS" pitchFamily="66" charset="0"/>
                <a:ea typeface="楷体" pitchFamily="49" charset="-122"/>
              </a:rPr>
              <a:t>™</a:t>
            </a:r>
            <a:endParaRPr lang="en-US" altLang="zh-CN" sz="2000" b="1" u="sng" dirty="0" smtClean="0">
              <a:solidFill>
                <a:schemeClr val="accent4">
                  <a:lumMod val="75000"/>
                </a:schemeClr>
              </a:solidFill>
              <a:latin typeface="Comic Sans MS" pitchFamily="66" charset="0"/>
              <a:ea typeface="楷体" pitchFamily="49" charset="-122"/>
            </a:endParaRPr>
          </a:p>
          <a:p>
            <a:r>
              <a:rPr lang="zh-CN" altLang="en-US" sz="2600" dirty="0" smtClean="0">
                <a:latin typeface="Comic Sans MS" pitchFamily="66" charset="0"/>
                <a:ea typeface="楷体" pitchFamily="49" charset="-122"/>
              </a:rPr>
              <a:t>健脑操练习是简单的任务，有助于刺激大脑活动，保持心境集中。 就像当你集中锻炼和加强核心肌肉，大脑运动刺激血液流向大脑，增加大脑的氧气供应。</a:t>
            </a:r>
            <a:endParaRPr lang="en-US" altLang="zh-CN" sz="2600" dirty="0" smtClean="0">
              <a:latin typeface="Comic Sans MS" pitchFamily="66" charset="0"/>
              <a:ea typeface="楷体" pitchFamily="49" charset="-122"/>
            </a:endParaRPr>
          </a:p>
          <a:p>
            <a:r>
              <a:rPr lang="en-US" altLang="zh-CN" sz="2600" dirty="0" smtClean="0">
                <a:latin typeface="Comic Sans MS" pitchFamily="66" charset="0"/>
                <a:ea typeface="楷体" pitchFamily="49" charset="-122"/>
              </a:rPr>
              <a:t>Brain Gym® exercises are simple tasks that help to </a:t>
            </a:r>
            <a:r>
              <a:rPr lang="en-US" altLang="zh-CN" sz="2600" u="sng" dirty="0" smtClean="0">
                <a:latin typeface="Comic Sans MS" pitchFamily="66" charset="0"/>
                <a:ea typeface="楷体" pitchFamily="49" charset="-122"/>
              </a:rPr>
              <a:t>stimulate brain activity and keep the mind engaged</a:t>
            </a:r>
            <a:r>
              <a:rPr lang="en-US" altLang="zh-CN" sz="2600" dirty="0" smtClean="0">
                <a:latin typeface="Comic Sans MS" pitchFamily="66" charset="0"/>
                <a:ea typeface="楷体" pitchFamily="49" charset="-122"/>
              </a:rPr>
              <a:t>. Just like when you exercise you engage and strengthen core muscles, </a:t>
            </a:r>
            <a:r>
              <a:rPr lang="en-US" altLang="zh-CN" sz="2600" u="sng" dirty="0" smtClean="0">
                <a:latin typeface="Comic Sans MS" pitchFamily="66" charset="0"/>
                <a:ea typeface="楷体" pitchFamily="49" charset="-122"/>
              </a:rPr>
              <a:t>brain exercises stimulate blood flow to the brain and increase oxygen supply to the brain</a:t>
            </a:r>
            <a:r>
              <a:rPr lang="en-US" altLang="zh-CN" sz="2600" dirty="0" smtClean="0">
                <a:latin typeface="Comic Sans MS" pitchFamily="66" charset="0"/>
                <a:ea typeface="楷体" pitchFamily="49" charset="-122"/>
              </a:rPr>
              <a:t>. </a:t>
            </a:r>
          </a:p>
          <a:p>
            <a:r>
              <a:rPr lang="zh-CN" altLang="en-US" sz="2600" dirty="0" smtClean="0">
                <a:latin typeface="Comic Sans MS" pitchFamily="66" charset="0"/>
                <a:ea typeface="楷体" pitchFamily="49" charset="-122"/>
              </a:rPr>
              <a:t>健脑操可以释放压力，增强学习能力和自身的发展能力，同时有效地锻炼大脑的集中力。</a:t>
            </a:r>
            <a:endParaRPr lang="en-US" altLang="zh-CN" sz="2600" dirty="0" smtClean="0">
              <a:latin typeface="Comic Sans MS" pitchFamily="66" charset="0"/>
              <a:ea typeface="楷体" pitchFamily="49" charset="-122"/>
            </a:endParaRPr>
          </a:p>
          <a:p>
            <a:r>
              <a:rPr lang="en-US" altLang="zh-CN" sz="2600" dirty="0" smtClean="0">
                <a:latin typeface="Comic Sans MS" pitchFamily="66" charset="0"/>
                <a:ea typeface="楷体" pitchFamily="49" charset="-122"/>
              </a:rPr>
              <a:t>Brain gym exercises </a:t>
            </a:r>
            <a:r>
              <a:rPr lang="en-US" altLang="zh-CN" sz="2600" b="1" u="sng" dirty="0" smtClean="0">
                <a:solidFill>
                  <a:schemeClr val="accent2">
                    <a:lumMod val="75000"/>
                  </a:schemeClr>
                </a:solidFill>
                <a:latin typeface="Comic Sans MS" pitchFamily="66" charset="0"/>
                <a:ea typeface="楷体" pitchFamily="49" charset="-122"/>
              </a:rPr>
              <a:t>release stress, enhance learning and development while effectively engaging the brain.</a:t>
            </a:r>
          </a:p>
          <a:p>
            <a:pPr lvl="1"/>
            <a:endParaRPr lang="en-US" altLang="zh-CN" sz="2400" dirty="0" smtClean="0">
              <a:latin typeface="Comic Sans MS" pitchFamily="66" charset="0"/>
              <a:ea typeface="楷体" pitchFamily="49" charset="-122"/>
            </a:endParaRPr>
          </a:p>
          <a:p>
            <a:pPr lvl="1"/>
            <a:endParaRPr lang="en-US" altLang="zh-CN" sz="2000" dirty="0" smtClean="0">
              <a:latin typeface="Comic Sans MS" pitchFamily="66" charset="0"/>
              <a:ea typeface="楷体" pitchFamily="49" charset="-122"/>
            </a:endParaRPr>
          </a:p>
          <a:p>
            <a:pPr lvl="1"/>
            <a:endParaRPr lang="en-US" altLang="zh-CN" sz="2000" u="sng" dirty="0" smtClean="0">
              <a:latin typeface="Comic Sans MS" pitchFamily="66" charset="0"/>
              <a:ea typeface="楷体" pitchFamily="49" charset="-122"/>
            </a:endParaRPr>
          </a:p>
          <a:p>
            <a:pPr lvl="1"/>
            <a:endParaRPr lang="en-US" altLang="zh-CN" sz="2000" dirty="0" smtClean="0">
              <a:latin typeface="Comic Sans MS" pitchFamily="66" charset="0"/>
              <a:ea typeface="楷体" pitchFamily="49" charset="-122"/>
            </a:endParaRPr>
          </a:p>
          <a:p>
            <a:pPr lvl="1"/>
            <a:endParaRPr lang="en-US" altLang="zh-CN" dirty="0" smtClean="0">
              <a:latin typeface="Comic Sans MS" pitchFamily="66" charset="0"/>
              <a:ea typeface="楷体" pitchFamily="49" charset="-122"/>
            </a:endParaRPr>
          </a:p>
          <a:p>
            <a:endParaRPr lang="en-US" altLang="zh-CN" sz="3200" b="1" u="sng" dirty="0">
              <a:solidFill>
                <a:schemeClr val="accent4">
                  <a:lumMod val="75000"/>
                </a:schemeClr>
              </a:solidFill>
              <a:latin typeface="Comic Sans MS" pitchFamily="66" charset="0"/>
              <a:ea typeface="楷体"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8" y="0"/>
            <a:ext cx="8921932" cy="587829"/>
          </a:xfrm>
        </p:spPr>
        <p:txBody>
          <a:bodyPr>
            <a:noAutofit/>
          </a:bodyPr>
          <a:lstStyle/>
          <a:p>
            <a:r>
              <a:rPr lang="en-US" altLang="zh-CN" sz="2400" b="1" u="sng" dirty="0" smtClean="0">
                <a:solidFill>
                  <a:schemeClr val="accent4">
                    <a:lumMod val="75000"/>
                  </a:schemeClr>
                </a:solidFill>
                <a:latin typeface="Comic Sans MS" pitchFamily="66" charset="0"/>
                <a:ea typeface="楷体" pitchFamily="49" charset="-122"/>
              </a:rPr>
              <a:t/>
            </a:r>
            <a:br>
              <a:rPr lang="en-US" altLang="zh-CN" sz="2400" b="1" u="sng" dirty="0" smtClean="0">
                <a:solidFill>
                  <a:schemeClr val="accent4">
                    <a:lumMod val="75000"/>
                  </a:schemeClr>
                </a:solidFill>
                <a:latin typeface="Comic Sans MS" pitchFamily="66" charset="0"/>
                <a:ea typeface="楷体" pitchFamily="49" charset="-122"/>
              </a:rPr>
            </a:br>
            <a:r>
              <a:rPr lang="en-US" altLang="zh-CN" sz="2800" b="1" dirty="0" err="1" smtClean="0">
                <a:solidFill>
                  <a:schemeClr val="accent1">
                    <a:lumMod val="50000"/>
                  </a:schemeClr>
                </a:solidFill>
                <a:latin typeface="Comic Sans MS" pitchFamily="66" charset="0"/>
              </a:rPr>
              <a:t>Kidoland</a:t>
            </a:r>
            <a:r>
              <a:rPr lang="ja-JP" altLang="en-US" sz="2000" b="1" smtClean="0">
                <a:solidFill>
                  <a:schemeClr val="accent1">
                    <a:lumMod val="50000"/>
                  </a:schemeClr>
                </a:solidFill>
                <a:latin typeface="Comic Sans MS" pitchFamily="66" charset="0"/>
              </a:rPr>
              <a:t>の</a:t>
            </a:r>
            <a:r>
              <a:rPr lang="zh-CN" altLang="en-US" sz="2800" b="1" dirty="0" smtClean="0">
                <a:solidFill>
                  <a:schemeClr val="accent1">
                    <a:lumMod val="50000"/>
                  </a:schemeClr>
                </a:solidFill>
                <a:latin typeface="楷体" pitchFamily="49" charset="-122"/>
                <a:ea typeface="楷体" pitchFamily="49" charset="-122"/>
              </a:rPr>
              <a:t>特色 </a:t>
            </a:r>
            <a:r>
              <a:rPr lang="en-US" altLang="zh-CN" sz="3200" b="1" dirty="0" smtClean="0">
                <a:solidFill>
                  <a:schemeClr val="accent1">
                    <a:lumMod val="50000"/>
                  </a:schemeClr>
                </a:solidFill>
                <a:latin typeface="楷体" pitchFamily="49" charset="-122"/>
                <a:ea typeface="楷体" pitchFamily="49" charset="-122"/>
              </a:rPr>
              <a:t>- </a:t>
            </a:r>
            <a:r>
              <a:rPr lang="en-US" altLang="zh-CN" sz="2400" b="1" u="sng" dirty="0" smtClean="0">
                <a:solidFill>
                  <a:schemeClr val="accent4">
                    <a:lumMod val="75000"/>
                  </a:schemeClr>
                </a:solidFill>
                <a:latin typeface="Comic Sans MS" pitchFamily="66" charset="0"/>
                <a:ea typeface="楷体" pitchFamily="49" charset="-122"/>
              </a:rPr>
              <a:t>KIDO THEMES &amp; ACTIVITIES </a:t>
            </a:r>
            <a:endParaRPr lang="en-US" sz="1800" b="1" dirty="0">
              <a:solidFill>
                <a:schemeClr val="accent1">
                  <a:lumMod val="50000"/>
                </a:schemeClr>
              </a:solidFill>
              <a:latin typeface="楷体" pitchFamily="49" charset="-122"/>
              <a:ea typeface="楷体" pitchFamily="49" charset="-122"/>
            </a:endParaRPr>
          </a:p>
        </p:txBody>
      </p:sp>
      <p:sp>
        <p:nvSpPr>
          <p:cNvPr id="3" name="Content Placeholder 2"/>
          <p:cNvSpPr>
            <a:spLocks noGrp="1"/>
          </p:cNvSpPr>
          <p:nvPr>
            <p:ph sz="quarter" idx="1"/>
          </p:nvPr>
        </p:nvSpPr>
        <p:spPr>
          <a:xfrm>
            <a:off x="182880" y="555164"/>
            <a:ext cx="8712925" cy="6302835"/>
          </a:xfrm>
        </p:spPr>
        <p:txBody>
          <a:bodyPr>
            <a:normAutofit lnSpcReduction="10000"/>
          </a:bodyPr>
          <a:lstStyle/>
          <a:p>
            <a:pPr lvl="1">
              <a:buNone/>
            </a:pPr>
            <a:r>
              <a:rPr lang="en-US" altLang="zh-CN" sz="2400" b="1" u="sng" dirty="0" err="1" smtClean="0">
                <a:solidFill>
                  <a:schemeClr val="accent4">
                    <a:lumMod val="75000"/>
                  </a:schemeClr>
                </a:solidFill>
                <a:latin typeface="Comic Sans MS" pitchFamily="66" charset="0"/>
                <a:ea typeface="楷体" pitchFamily="49" charset="-122"/>
              </a:rPr>
              <a:t>KidoPlay</a:t>
            </a:r>
            <a:r>
              <a:rPr lang="en-US" altLang="zh-CN" sz="2400" b="1" u="sng" dirty="0" smtClean="0">
                <a:solidFill>
                  <a:schemeClr val="accent4">
                    <a:lumMod val="75000"/>
                  </a:schemeClr>
                </a:solidFill>
                <a:latin typeface="Comic Sans MS" pitchFamily="66" charset="0"/>
                <a:ea typeface="楷体" pitchFamily="49" charset="-122"/>
              </a:rPr>
              <a:t>™</a:t>
            </a:r>
            <a:endParaRPr lang="en-US" altLang="zh-CN" sz="2000" b="1" u="sng" dirty="0" smtClean="0">
              <a:solidFill>
                <a:schemeClr val="accent4">
                  <a:lumMod val="75000"/>
                </a:schemeClr>
              </a:solidFill>
              <a:latin typeface="Comic Sans MS" pitchFamily="66" charset="0"/>
              <a:ea typeface="楷体" pitchFamily="49" charset="-122"/>
            </a:endParaRPr>
          </a:p>
          <a:p>
            <a:r>
              <a:rPr lang="zh-CN" altLang="en-US" sz="2600" dirty="0" smtClean="0">
                <a:latin typeface="Comic Sans MS" pitchFamily="66" charset="0"/>
                <a:ea typeface="楷体" pitchFamily="49" charset="-122"/>
              </a:rPr>
              <a:t>双涂鸦是</a:t>
            </a:r>
            <a:r>
              <a:rPr lang="en-US" altLang="zh-CN" sz="2600" dirty="0" smtClean="0">
                <a:latin typeface="Comic Sans MS" pitchFamily="66" charset="0"/>
                <a:ea typeface="楷体" pitchFamily="49" charset="-122"/>
              </a:rPr>
              <a:t>26</a:t>
            </a:r>
            <a:r>
              <a:rPr lang="zh-CN" altLang="en-US" sz="2600" dirty="0" smtClean="0">
                <a:latin typeface="Comic Sans MS" pitchFamily="66" charset="0"/>
                <a:ea typeface="楷体" pitchFamily="49" charset="-122"/>
              </a:rPr>
              <a:t>个基本的健脑操活动之一，是一个双手绘图活动，目的是帮助建立</a:t>
            </a:r>
            <a:r>
              <a:rPr lang="zh-CN" altLang="en-US" sz="2600" b="1" u="sng" dirty="0" smtClean="0">
                <a:latin typeface="Comic Sans MS" pitchFamily="66" charset="0"/>
                <a:ea typeface="楷体" pitchFamily="49" charset="-122"/>
              </a:rPr>
              <a:t>方向感和空间感</a:t>
            </a:r>
            <a:r>
              <a:rPr lang="zh-CN" altLang="en-US" sz="2600" dirty="0" smtClean="0">
                <a:latin typeface="Comic Sans MS" pitchFamily="66" charset="0"/>
                <a:ea typeface="楷体" pitchFamily="49" charset="-122"/>
              </a:rPr>
              <a:t>。</a:t>
            </a:r>
            <a:endParaRPr lang="en-US" altLang="zh-CN" sz="2600" dirty="0" smtClean="0">
              <a:latin typeface="Comic Sans MS" pitchFamily="66" charset="0"/>
              <a:ea typeface="楷体" pitchFamily="49" charset="-122"/>
            </a:endParaRPr>
          </a:p>
          <a:p>
            <a:r>
              <a:rPr lang="en-US" altLang="zh-CN" sz="2600" dirty="0" smtClean="0">
                <a:latin typeface="Comic Sans MS" pitchFamily="66" charset="0"/>
                <a:ea typeface="楷体" pitchFamily="49" charset="-122"/>
              </a:rPr>
              <a:t>The Double Doodle, one of the 26 basic Brain Gym® activities, is a </a:t>
            </a:r>
            <a:r>
              <a:rPr lang="en-US" altLang="zh-CN" sz="2600" u="sng" dirty="0" smtClean="0">
                <a:latin typeface="Comic Sans MS" pitchFamily="66" charset="0"/>
                <a:ea typeface="楷体" pitchFamily="49" charset="-122"/>
              </a:rPr>
              <a:t>two-handed drawing activity, intended to assist with establishing directionality and orientation in space</a:t>
            </a:r>
            <a:r>
              <a:rPr lang="en-US" altLang="zh-CN" sz="2600" dirty="0" smtClean="0">
                <a:latin typeface="Comic Sans MS" pitchFamily="66" charset="0"/>
                <a:ea typeface="楷体" pitchFamily="49" charset="-122"/>
              </a:rPr>
              <a:t>. </a:t>
            </a:r>
          </a:p>
          <a:p>
            <a:r>
              <a:rPr lang="zh-CN" altLang="en-US" sz="2600" b="1" dirty="0" smtClean="0">
                <a:latin typeface="Comic Sans MS" pitchFamily="66" charset="0"/>
                <a:ea typeface="楷体" pitchFamily="49" charset="-122"/>
              </a:rPr>
              <a:t>双涂鸦游戏</a:t>
            </a:r>
            <a:r>
              <a:rPr lang="zh-CN" altLang="en-US" sz="2600" dirty="0" smtClean="0">
                <a:latin typeface="Comic Sans MS" pitchFamily="66" charset="0"/>
                <a:ea typeface="楷体" pitchFamily="49" charset="-122"/>
              </a:rPr>
              <a:t>是一个健脑操的</a:t>
            </a:r>
            <a:r>
              <a:rPr lang="zh-CN" altLang="en-US" sz="2600" u="sng" dirty="0" smtClean="0">
                <a:latin typeface="Comic Sans MS" pitchFamily="66" charset="0"/>
                <a:ea typeface="楷体" pitchFamily="49" charset="-122"/>
              </a:rPr>
              <a:t>视觉艺术和运动程序</a:t>
            </a:r>
            <a:r>
              <a:rPr lang="zh-CN" altLang="en-US" sz="2600" dirty="0" smtClean="0">
                <a:latin typeface="Comic Sans MS" pitchFamily="66" charset="0"/>
                <a:ea typeface="楷体" pitchFamily="49" charset="-122"/>
              </a:rPr>
              <a:t>，它扩展基本的双涂鸦运动，结合简单的运动活动，融入了各种各样的</a:t>
            </a:r>
            <a:r>
              <a:rPr lang="zh-CN" altLang="en-US" sz="2600" u="sng" dirty="0" smtClean="0">
                <a:latin typeface="Comic Sans MS" pitchFamily="66" charset="0"/>
                <a:ea typeface="楷体" pitchFamily="49" charset="-122"/>
              </a:rPr>
              <a:t>双边绘画和涂鸦过程</a:t>
            </a:r>
            <a:r>
              <a:rPr lang="zh-CN" altLang="en-US" sz="2600" dirty="0" smtClean="0">
                <a:latin typeface="Comic Sans MS" pitchFamily="66" charset="0"/>
                <a:ea typeface="楷体" pitchFamily="49" charset="-122"/>
              </a:rPr>
              <a:t>，。</a:t>
            </a:r>
            <a:endParaRPr lang="en-US" altLang="zh-CN" sz="2600" dirty="0" smtClean="0">
              <a:latin typeface="Comic Sans MS" pitchFamily="66" charset="0"/>
              <a:ea typeface="楷体" pitchFamily="49" charset="-122"/>
            </a:endParaRPr>
          </a:p>
          <a:p>
            <a:r>
              <a:rPr lang="en-US" altLang="zh-CN" sz="2600" b="1" u="sng" dirty="0" smtClean="0">
                <a:latin typeface="Comic Sans MS" pitchFamily="66" charset="0"/>
                <a:ea typeface="楷体" pitchFamily="49" charset="-122"/>
              </a:rPr>
              <a:t>Double Doodle Play</a:t>
            </a:r>
            <a:r>
              <a:rPr lang="en-US" altLang="zh-CN" sz="2600" u="sng" dirty="0" smtClean="0">
                <a:latin typeface="Comic Sans MS" pitchFamily="66" charset="0"/>
                <a:ea typeface="楷体" pitchFamily="49" charset="-122"/>
              </a:rPr>
              <a:t> is a Brain Gym® visual art and movement program</a:t>
            </a:r>
            <a:r>
              <a:rPr lang="en-US" altLang="zh-CN" sz="2600" dirty="0" smtClean="0">
                <a:latin typeface="Comic Sans MS" pitchFamily="66" charset="0"/>
                <a:ea typeface="楷体" pitchFamily="49" charset="-122"/>
              </a:rPr>
              <a:t> that expands on the basic Double Doodle exercise </a:t>
            </a:r>
            <a:r>
              <a:rPr lang="en-US" altLang="zh-CN" sz="2600" u="sng" dirty="0" smtClean="0">
                <a:latin typeface="Comic Sans MS" pitchFamily="66" charset="0"/>
                <a:ea typeface="楷体" pitchFamily="49" charset="-122"/>
              </a:rPr>
              <a:t>and introduces a wide variety of bilateral drawing and painting processes, combined with simple movement activities</a:t>
            </a:r>
            <a:r>
              <a:rPr lang="en-US" altLang="zh-CN" sz="2600" dirty="0" smtClean="0">
                <a:latin typeface="Comic Sans MS" pitchFamily="66" charset="0"/>
                <a:ea typeface="楷体" pitchFamily="49" charset="-122"/>
              </a:rPr>
              <a:t>. </a:t>
            </a:r>
          </a:p>
          <a:p>
            <a:pPr lvl="1"/>
            <a:endParaRPr lang="en-US" altLang="zh-CN" sz="2400" dirty="0" smtClean="0">
              <a:latin typeface="Comic Sans MS" pitchFamily="66" charset="0"/>
              <a:ea typeface="楷体" pitchFamily="49" charset="-122"/>
            </a:endParaRPr>
          </a:p>
          <a:p>
            <a:pPr lvl="1"/>
            <a:endParaRPr lang="en-US" altLang="zh-CN" sz="2000" dirty="0" smtClean="0">
              <a:latin typeface="Comic Sans MS" pitchFamily="66" charset="0"/>
              <a:ea typeface="楷体" pitchFamily="49" charset="-122"/>
            </a:endParaRPr>
          </a:p>
          <a:p>
            <a:pPr lvl="1"/>
            <a:endParaRPr lang="en-US" altLang="zh-CN" sz="2000" u="sng" dirty="0" smtClean="0">
              <a:latin typeface="Comic Sans MS" pitchFamily="66" charset="0"/>
              <a:ea typeface="楷体" pitchFamily="49" charset="-122"/>
            </a:endParaRPr>
          </a:p>
          <a:p>
            <a:pPr lvl="1"/>
            <a:endParaRPr lang="en-US" altLang="zh-CN" sz="2000" dirty="0" smtClean="0">
              <a:latin typeface="Comic Sans MS" pitchFamily="66" charset="0"/>
              <a:ea typeface="楷体" pitchFamily="49" charset="-122"/>
            </a:endParaRPr>
          </a:p>
          <a:p>
            <a:pPr lvl="1"/>
            <a:endParaRPr lang="en-US" altLang="zh-CN" dirty="0" smtClean="0">
              <a:latin typeface="Comic Sans MS" pitchFamily="66" charset="0"/>
              <a:ea typeface="楷体" pitchFamily="49" charset="-122"/>
            </a:endParaRPr>
          </a:p>
          <a:p>
            <a:endParaRPr lang="en-US" altLang="zh-CN" sz="3200" b="1" u="sng" dirty="0">
              <a:solidFill>
                <a:schemeClr val="accent4">
                  <a:lumMod val="75000"/>
                </a:schemeClr>
              </a:solidFill>
              <a:latin typeface="Comic Sans MS" pitchFamily="66" charset="0"/>
              <a:ea typeface="楷体"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7230" y="163774"/>
            <a:ext cx="5254388" cy="1077218"/>
          </a:xfrm>
          <a:prstGeom prst="rect">
            <a:avLst/>
          </a:prstGeom>
          <a:noFill/>
        </p:spPr>
        <p:txBody>
          <a:bodyPr wrap="square" rtlCol="0">
            <a:spAutoFit/>
          </a:bodyPr>
          <a:lstStyle/>
          <a:p>
            <a:pPr algn="ctr"/>
            <a:r>
              <a:rPr lang="zh-CN" altLang="en-US" sz="3200" b="1" dirty="0" smtClean="0">
                <a:latin typeface="楷体" pitchFamily="49" charset="-122"/>
                <a:ea typeface="楷体" pitchFamily="49" charset="-122"/>
              </a:rPr>
              <a:t>双涂鸦游戏</a:t>
            </a:r>
            <a:endParaRPr lang="en-US" altLang="zh-CN" sz="3200" b="1" dirty="0" smtClean="0">
              <a:latin typeface="楷体" pitchFamily="49" charset="-122"/>
              <a:ea typeface="楷体" pitchFamily="49" charset="-122"/>
            </a:endParaRPr>
          </a:p>
          <a:p>
            <a:pPr algn="ctr"/>
            <a:r>
              <a:rPr lang="en-US" altLang="zh-CN" sz="3200" dirty="0" smtClean="0">
                <a:latin typeface="楷体" pitchFamily="49" charset="-122"/>
                <a:ea typeface="楷体" pitchFamily="49" charset="-122"/>
              </a:rPr>
              <a:t>Double Doodle Play</a:t>
            </a:r>
            <a:endParaRPr lang="en-US" sz="3200" dirty="0">
              <a:latin typeface="楷体" pitchFamily="49" charset="-122"/>
              <a:ea typeface="楷体" pitchFamily="49" charset="-122"/>
            </a:endParaRPr>
          </a:p>
        </p:txBody>
      </p:sp>
      <p:pic>
        <p:nvPicPr>
          <p:cNvPr id="10" name="Picture 9" descr="Double Doodle on Table.jpg"/>
          <p:cNvPicPr>
            <a:picLocks noChangeAspect="1"/>
          </p:cNvPicPr>
          <p:nvPr/>
        </p:nvPicPr>
        <p:blipFill>
          <a:blip r:embed="rId2" cstate="print"/>
          <a:stretch>
            <a:fillRect/>
          </a:stretch>
        </p:blipFill>
        <p:spPr>
          <a:xfrm>
            <a:off x="6540689" y="512644"/>
            <a:ext cx="2286000" cy="2857500"/>
          </a:xfrm>
          <a:prstGeom prst="rect">
            <a:avLst/>
          </a:prstGeom>
        </p:spPr>
      </p:pic>
      <p:pic>
        <p:nvPicPr>
          <p:cNvPr id="11" name="Picture 10" descr="Double-Doodle-Drawing-with-Kids.png"/>
          <p:cNvPicPr>
            <a:picLocks noChangeAspect="1"/>
          </p:cNvPicPr>
          <p:nvPr/>
        </p:nvPicPr>
        <p:blipFill>
          <a:blip r:embed="rId3" cstate="print"/>
          <a:stretch>
            <a:fillRect/>
          </a:stretch>
        </p:blipFill>
        <p:spPr>
          <a:xfrm>
            <a:off x="272954" y="1369468"/>
            <a:ext cx="5135539" cy="2854756"/>
          </a:xfrm>
          <a:prstGeom prst="rect">
            <a:avLst/>
          </a:prstGeom>
        </p:spPr>
      </p:pic>
      <p:pic>
        <p:nvPicPr>
          <p:cNvPr id="12" name="Picture 11" descr="IMG_2810 Mirror&amp;String Painting.JPG"/>
          <p:cNvPicPr>
            <a:picLocks noChangeAspect="1"/>
          </p:cNvPicPr>
          <p:nvPr/>
        </p:nvPicPr>
        <p:blipFill>
          <a:blip r:embed="rId4" cstate="print"/>
          <a:stretch>
            <a:fillRect/>
          </a:stretch>
        </p:blipFill>
        <p:spPr>
          <a:xfrm>
            <a:off x="5513696" y="3930554"/>
            <a:ext cx="2957016" cy="2217762"/>
          </a:xfrm>
          <a:prstGeom prst="rect">
            <a:avLst/>
          </a:prstGeom>
        </p:spPr>
      </p:pic>
      <p:pic>
        <p:nvPicPr>
          <p:cNvPr id="13" name="Picture 12" descr="montessori 052.jpg"/>
          <p:cNvPicPr>
            <a:picLocks noChangeAspect="1"/>
          </p:cNvPicPr>
          <p:nvPr/>
        </p:nvPicPr>
        <p:blipFill>
          <a:blip r:embed="rId5" cstate="print"/>
          <a:stretch>
            <a:fillRect/>
          </a:stretch>
        </p:blipFill>
        <p:spPr>
          <a:xfrm>
            <a:off x="987187" y="4319517"/>
            <a:ext cx="3421039"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8" y="0"/>
            <a:ext cx="8921932" cy="587829"/>
          </a:xfrm>
        </p:spPr>
        <p:txBody>
          <a:bodyPr>
            <a:noAutofit/>
          </a:bodyPr>
          <a:lstStyle/>
          <a:p>
            <a:r>
              <a:rPr lang="en-US" altLang="zh-CN" sz="2400" b="1" u="sng" dirty="0" smtClean="0">
                <a:solidFill>
                  <a:schemeClr val="accent4">
                    <a:lumMod val="75000"/>
                  </a:schemeClr>
                </a:solidFill>
                <a:latin typeface="Comic Sans MS" pitchFamily="66" charset="0"/>
                <a:ea typeface="楷体" pitchFamily="49" charset="-122"/>
              </a:rPr>
              <a:t/>
            </a:r>
            <a:br>
              <a:rPr lang="en-US" altLang="zh-CN" sz="2400" b="1" u="sng" dirty="0" smtClean="0">
                <a:solidFill>
                  <a:schemeClr val="accent4">
                    <a:lumMod val="75000"/>
                  </a:schemeClr>
                </a:solidFill>
                <a:latin typeface="Comic Sans MS" pitchFamily="66" charset="0"/>
                <a:ea typeface="楷体" pitchFamily="49" charset="-122"/>
              </a:rPr>
            </a:br>
            <a:r>
              <a:rPr lang="en-US" altLang="zh-CN" sz="2800" b="1" dirty="0" err="1" smtClean="0">
                <a:solidFill>
                  <a:schemeClr val="accent1">
                    <a:lumMod val="50000"/>
                  </a:schemeClr>
                </a:solidFill>
                <a:latin typeface="Comic Sans MS" pitchFamily="66" charset="0"/>
              </a:rPr>
              <a:t>Kidoland</a:t>
            </a:r>
            <a:r>
              <a:rPr lang="ja-JP" altLang="en-US" sz="2000" b="1" smtClean="0">
                <a:solidFill>
                  <a:schemeClr val="accent1">
                    <a:lumMod val="50000"/>
                  </a:schemeClr>
                </a:solidFill>
                <a:latin typeface="Comic Sans MS" pitchFamily="66" charset="0"/>
              </a:rPr>
              <a:t>の</a:t>
            </a:r>
            <a:r>
              <a:rPr lang="zh-CN" altLang="en-US" sz="2800" b="1" dirty="0" smtClean="0">
                <a:solidFill>
                  <a:schemeClr val="accent1">
                    <a:lumMod val="50000"/>
                  </a:schemeClr>
                </a:solidFill>
                <a:latin typeface="楷体" pitchFamily="49" charset="-122"/>
                <a:ea typeface="楷体" pitchFamily="49" charset="-122"/>
              </a:rPr>
              <a:t>特色 </a:t>
            </a:r>
            <a:r>
              <a:rPr lang="en-US" altLang="zh-CN" sz="3200" b="1" dirty="0" smtClean="0">
                <a:solidFill>
                  <a:schemeClr val="accent1">
                    <a:lumMod val="50000"/>
                  </a:schemeClr>
                </a:solidFill>
                <a:latin typeface="楷体" pitchFamily="49" charset="-122"/>
                <a:ea typeface="楷体" pitchFamily="49" charset="-122"/>
              </a:rPr>
              <a:t>- </a:t>
            </a:r>
            <a:r>
              <a:rPr lang="en-US" altLang="zh-CN" sz="2400" b="1" u="sng" dirty="0" smtClean="0">
                <a:solidFill>
                  <a:schemeClr val="accent4">
                    <a:lumMod val="75000"/>
                  </a:schemeClr>
                </a:solidFill>
                <a:latin typeface="Comic Sans MS" pitchFamily="66" charset="0"/>
                <a:ea typeface="楷体" pitchFamily="49" charset="-122"/>
              </a:rPr>
              <a:t>KIDO THEMES &amp; ACTIVITIES </a:t>
            </a:r>
            <a:endParaRPr lang="en-US" sz="1800" b="1" dirty="0">
              <a:solidFill>
                <a:schemeClr val="accent1">
                  <a:lumMod val="50000"/>
                </a:schemeClr>
              </a:solidFill>
              <a:latin typeface="楷体" pitchFamily="49" charset="-122"/>
              <a:ea typeface="楷体" pitchFamily="49" charset="-122"/>
            </a:endParaRPr>
          </a:p>
        </p:txBody>
      </p:sp>
      <p:sp>
        <p:nvSpPr>
          <p:cNvPr id="3" name="Content Placeholder 2"/>
          <p:cNvSpPr>
            <a:spLocks noGrp="1"/>
          </p:cNvSpPr>
          <p:nvPr>
            <p:ph sz="quarter" idx="1"/>
          </p:nvPr>
        </p:nvSpPr>
        <p:spPr>
          <a:xfrm>
            <a:off x="182880" y="555164"/>
            <a:ext cx="8712925" cy="6302835"/>
          </a:xfrm>
        </p:spPr>
        <p:txBody>
          <a:bodyPr>
            <a:normAutofit fontScale="92500" lnSpcReduction="10000"/>
          </a:bodyPr>
          <a:lstStyle/>
          <a:p>
            <a:pPr lvl="1">
              <a:buNone/>
            </a:pPr>
            <a:r>
              <a:rPr lang="en-US" altLang="zh-CN" sz="2400" b="1" u="sng" dirty="0" smtClean="0">
                <a:solidFill>
                  <a:schemeClr val="accent4">
                    <a:lumMod val="75000"/>
                  </a:schemeClr>
                </a:solidFill>
                <a:latin typeface="Comic Sans MS" pitchFamily="66" charset="0"/>
                <a:ea typeface="楷体" pitchFamily="49" charset="-122"/>
              </a:rPr>
              <a:t>Kido Play™</a:t>
            </a:r>
            <a:endParaRPr lang="en-US" altLang="zh-CN" sz="2000" b="1" u="sng" dirty="0" smtClean="0">
              <a:solidFill>
                <a:schemeClr val="accent4">
                  <a:lumMod val="75000"/>
                </a:schemeClr>
              </a:solidFill>
              <a:latin typeface="Comic Sans MS" pitchFamily="66" charset="0"/>
              <a:ea typeface="楷体" pitchFamily="49" charset="-122"/>
            </a:endParaRPr>
          </a:p>
          <a:p>
            <a:pPr lvl="1">
              <a:buNone/>
            </a:pPr>
            <a:r>
              <a:rPr lang="en-US" altLang="zh-CN" sz="2600" i="1" dirty="0" smtClean="0">
                <a:latin typeface="Comic Sans MS" pitchFamily="66" charset="0"/>
                <a:ea typeface="楷体" pitchFamily="49" charset="-122"/>
              </a:rPr>
              <a:t>All work and no play makes Jack a dull boy! </a:t>
            </a:r>
          </a:p>
          <a:p>
            <a:pPr lvl="1">
              <a:buNone/>
            </a:pPr>
            <a:r>
              <a:rPr lang="zh-CN" altLang="en-US" sz="2200" i="1" dirty="0" smtClean="0">
                <a:latin typeface="Comic Sans MS" pitchFamily="66" charset="0"/>
                <a:ea typeface="楷体" pitchFamily="49" charset="-122"/>
              </a:rPr>
              <a:t>（只会用功不玩耍，聪明孩子也变傻！）</a:t>
            </a:r>
            <a:endParaRPr lang="en-US" altLang="zh-CN" sz="2200" i="1" dirty="0" smtClean="0">
              <a:latin typeface="Comic Sans MS" pitchFamily="66" charset="0"/>
              <a:ea typeface="楷体" pitchFamily="49" charset="-122"/>
            </a:endParaRPr>
          </a:p>
          <a:p>
            <a:r>
              <a:rPr lang="en-US" altLang="zh-CN" sz="2600" dirty="0" smtClean="0">
                <a:latin typeface="Comic Sans MS" pitchFamily="66" charset="0"/>
                <a:ea typeface="楷体" pitchFamily="49" charset="-122"/>
              </a:rPr>
              <a:t>The Double Doodle, one of the 26 basic Brain Gym® activities, is a </a:t>
            </a:r>
            <a:r>
              <a:rPr lang="en-US" altLang="zh-CN" sz="2600" u="sng" dirty="0" smtClean="0">
                <a:latin typeface="Comic Sans MS" pitchFamily="66" charset="0"/>
                <a:ea typeface="楷体" pitchFamily="49" charset="-122"/>
              </a:rPr>
              <a:t>two-handed drawing activity, intended to assist with establishing directionality and orientation in space</a:t>
            </a:r>
            <a:r>
              <a:rPr lang="en-US" altLang="zh-CN" sz="2600" dirty="0" smtClean="0">
                <a:latin typeface="Comic Sans MS" pitchFamily="66" charset="0"/>
                <a:ea typeface="楷体" pitchFamily="49" charset="-122"/>
              </a:rPr>
              <a:t>. </a:t>
            </a:r>
          </a:p>
          <a:p>
            <a:r>
              <a:rPr lang="en-US" altLang="zh-CN" sz="2600" b="1" u="sng" dirty="0" smtClean="0">
                <a:latin typeface="Comic Sans MS" pitchFamily="66" charset="0"/>
                <a:ea typeface="楷体" pitchFamily="49" charset="-122"/>
              </a:rPr>
              <a:t>Double Doodle Play</a:t>
            </a:r>
            <a:r>
              <a:rPr lang="en-US" altLang="zh-CN" sz="2600" u="sng" dirty="0" smtClean="0">
                <a:latin typeface="Comic Sans MS" pitchFamily="66" charset="0"/>
                <a:ea typeface="楷体" pitchFamily="49" charset="-122"/>
              </a:rPr>
              <a:t> is a Brain Gym® visual art and movement program</a:t>
            </a:r>
            <a:r>
              <a:rPr lang="en-US" altLang="zh-CN" sz="2600" dirty="0" smtClean="0">
                <a:latin typeface="Comic Sans MS" pitchFamily="66" charset="0"/>
                <a:ea typeface="楷体" pitchFamily="49" charset="-122"/>
              </a:rPr>
              <a:t> that expands on the basic Double Doodle exercise </a:t>
            </a:r>
            <a:r>
              <a:rPr lang="en-US" altLang="zh-CN" sz="2600" u="sng" dirty="0" smtClean="0">
                <a:latin typeface="Comic Sans MS" pitchFamily="66" charset="0"/>
                <a:ea typeface="楷体" pitchFamily="49" charset="-122"/>
              </a:rPr>
              <a:t>and introduces a wide variety of bilateral drawing and painting processes, combined with simple movement activities</a:t>
            </a:r>
            <a:r>
              <a:rPr lang="en-US" altLang="zh-CN" sz="2600" dirty="0" smtClean="0">
                <a:latin typeface="Comic Sans MS" pitchFamily="66" charset="0"/>
                <a:ea typeface="楷体" pitchFamily="49" charset="-122"/>
              </a:rPr>
              <a:t>. </a:t>
            </a:r>
          </a:p>
          <a:p>
            <a:r>
              <a:rPr lang="en-US" altLang="zh-CN" sz="2600" dirty="0" smtClean="0">
                <a:latin typeface="Comic Sans MS" pitchFamily="66" charset="0"/>
                <a:ea typeface="楷体" pitchFamily="49" charset="-122"/>
              </a:rPr>
              <a:t>This is </a:t>
            </a:r>
            <a:r>
              <a:rPr lang="en-US" altLang="zh-CN" sz="2600" b="1" u="sng" dirty="0" smtClean="0">
                <a:solidFill>
                  <a:schemeClr val="accent2">
                    <a:lumMod val="75000"/>
                  </a:schemeClr>
                </a:solidFill>
                <a:latin typeface="Comic Sans MS" pitchFamily="66" charset="0"/>
                <a:ea typeface="楷体" pitchFamily="49" charset="-122"/>
              </a:rPr>
              <a:t>a fun, playful way to enhance creativity, while exploring visual, perceptual, and fine motor skills. </a:t>
            </a:r>
          </a:p>
          <a:p>
            <a:r>
              <a:rPr lang="en-US" altLang="zh-CN" sz="2600" b="1" u="sng" dirty="0" smtClean="0">
                <a:solidFill>
                  <a:srgbClr val="0070C0"/>
                </a:solidFill>
                <a:latin typeface="Comic Sans MS" pitchFamily="66" charset="0"/>
                <a:ea typeface="楷体" pitchFamily="49" charset="-122"/>
              </a:rPr>
              <a:t>The Kido Play™ </a:t>
            </a:r>
            <a:r>
              <a:rPr lang="en-US" altLang="zh-CN" sz="2600" b="1" u="sng" dirty="0" smtClean="0">
                <a:latin typeface="Comic Sans MS" pitchFamily="66" charset="0"/>
                <a:ea typeface="楷体" pitchFamily="49" charset="-122"/>
              </a:rPr>
              <a:t>system is essentially play-based activities to get the brain, body and mind ready and able to learn, anytime.</a:t>
            </a:r>
          </a:p>
          <a:p>
            <a:pPr lvl="1"/>
            <a:endParaRPr lang="en-US" altLang="zh-CN" sz="2400" dirty="0" smtClean="0">
              <a:latin typeface="Comic Sans MS" pitchFamily="66" charset="0"/>
              <a:ea typeface="楷体" pitchFamily="49" charset="-122"/>
            </a:endParaRPr>
          </a:p>
          <a:p>
            <a:pPr lvl="1"/>
            <a:endParaRPr lang="en-US" altLang="zh-CN" sz="2000" dirty="0" smtClean="0">
              <a:latin typeface="Comic Sans MS" pitchFamily="66" charset="0"/>
              <a:ea typeface="楷体" pitchFamily="49" charset="-122"/>
            </a:endParaRPr>
          </a:p>
          <a:p>
            <a:pPr lvl="1"/>
            <a:endParaRPr lang="en-US" altLang="zh-CN" sz="2000" u="sng" dirty="0" smtClean="0">
              <a:latin typeface="Comic Sans MS" pitchFamily="66" charset="0"/>
              <a:ea typeface="楷体" pitchFamily="49" charset="-122"/>
            </a:endParaRPr>
          </a:p>
          <a:p>
            <a:pPr lvl="1"/>
            <a:endParaRPr lang="en-US" altLang="zh-CN" sz="2000" dirty="0" smtClean="0">
              <a:latin typeface="Comic Sans MS" pitchFamily="66" charset="0"/>
              <a:ea typeface="楷体" pitchFamily="49" charset="-122"/>
            </a:endParaRPr>
          </a:p>
          <a:p>
            <a:pPr lvl="1"/>
            <a:endParaRPr lang="en-US" altLang="zh-CN" dirty="0" smtClean="0">
              <a:latin typeface="Comic Sans MS" pitchFamily="66" charset="0"/>
              <a:ea typeface="楷体" pitchFamily="49" charset="-122"/>
            </a:endParaRPr>
          </a:p>
          <a:p>
            <a:endParaRPr lang="en-US" altLang="zh-CN" sz="3200" b="1" u="sng" dirty="0">
              <a:solidFill>
                <a:schemeClr val="accent4">
                  <a:lumMod val="75000"/>
                </a:schemeClr>
              </a:solidFill>
              <a:latin typeface="Comic Sans MS" pitchFamily="66" charset="0"/>
              <a:ea typeface="楷体"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in-Gym-Logo.gif"/>
          <p:cNvPicPr>
            <a:picLocks noChangeAspect="1"/>
          </p:cNvPicPr>
          <p:nvPr/>
        </p:nvPicPr>
        <p:blipFill>
          <a:blip r:embed="rId2" cstate="print"/>
          <a:stretch>
            <a:fillRect/>
          </a:stretch>
        </p:blipFill>
        <p:spPr>
          <a:xfrm>
            <a:off x="3903073" y="666750"/>
            <a:ext cx="2095500" cy="848541"/>
          </a:xfrm>
          <a:prstGeom prst="rect">
            <a:avLst/>
          </a:prstGeom>
          <a:ln>
            <a:noFill/>
          </a:ln>
          <a:effectLst>
            <a:softEdge rad="112500"/>
          </a:effectLst>
        </p:spPr>
      </p:pic>
      <p:sp>
        <p:nvSpPr>
          <p:cNvPr id="2" name="Title 1"/>
          <p:cNvSpPr>
            <a:spLocks noGrp="1"/>
          </p:cNvSpPr>
          <p:nvPr>
            <p:ph type="title"/>
          </p:nvPr>
        </p:nvSpPr>
        <p:spPr>
          <a:xfrm>
            <a:off x="457200" y="-1"/>
            <a:ext cx="7467600" cy="822961"/>
          </a:xfrm>
        </p:spPr>
        <p:txBody>
          <a:bodyPr>
            <a:normAutofit fontScale="90000"/>
          </a:bodyPr>
          <a:lstStyle/>
          <a:p>
            <a:r>
              <a:rPr lang="en-US" altLang="zh-CN" sz="5400" b="1" dirty="0" err="1" smtClean="0">
                <a:solidFill>
                  <a:schemeClr val="accent1">
                    <a:lumMod val="50000"/>
                  </a:schemeClr>
                </a:solidFill>
                <a:latin typeface="Comic Sans MS" pitchFamily="66" charset="0"/>
              </a:rPr>
              <a:t>Kidoland</a:t>
            </a:r>
            <a:r>
              <a:rPr lang="ja-JP" altLang="en-US" sz="4400" b="1" smtClean="0">
                <a:solidFill>
                  <a:schemeClr val="accent1">
                    <a:lumMod val="50000"/>
                  </a:schemeClr>
                </a:solidFill>
                <a:latin typeface="Comic Sans MS" pitchFamily="66" charset="0"/>
              </a:rPr>
              <a:t>の</a:t>
            </a:r>
            <a:r>
              <a:rPr lang="zh-CN" altLang="en-US" sz="5400" b="1" dirty="0" smtClean="0">
                <a:solidFill>
                  <a:schemeClr val="accent1">
                    <a:lumMod val="50000"/>
                  </a:schemeClr>
                </a:solidFill>
                <a:latin typeface="楷体" pitchFamily="49" charset="-122"/>
                <a:ea typeface="楷体" pitchFamily="49" charset="-122"/>
              </a:rPr>
              <a:t>特色</a:t>
            </a:r>
            <a:endParaRPr lang="en-US" sz="4400" b="1" dirty="0">
              <a:solidFill>
                <a:schemeClr val="accent1">
                  <a:lumMod val="50000"/>
                </a:schemeClr>
              </a:solidFill>
              <a:latin typeface="楷体" pitchFamily="49" charset="-122"/>
              <a:ea typeface="楷体" pitchFamily="49" charset="-122"/>
            </a:endParaRPr>
          </a:p>
        </p:txBody>
      </p:sp>
      <p:sp>
        <p:nvSpPr>
          <p:cNvPr id="3" name="Content Placeholder 2"/>
          <p:cNvSpPr>
            <a:spLocks noGrp="1"/>
          </p:cNvSpPr>
          <p:nvPr>
            <p:ph sz="quarter" idx="1"/>
          </p:nvPr>
        </p:nvSpPr>
        <p:spPr>
          <a:xfrm>
            <a:off x="0" y="973179"/>
            <a:ext cx="8739052" cy="5466811"/>
          </a:xfrm>
        </p:spPr>
        <p:txBody>
          <a:bodyPr>
            <a:noAutofit/>
          </a:bodyPr>
          <a:lstStyle/>
          <a:p>
            <a:r>
              <a:rPr lang="en-US" altLang="zh-CN" sz="3200" b="1" u="sng" dirty="0" err="1"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BrainGym</a:t>
            </a:r>
            <a:r>
              <a:rPr lang="en-US" altLang="zh-CN" sz="32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 </a:t>
            </a:r>
            <a:r>
              <a:rPr lang="zh-CN" altLang="en-US" sz="32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健脑操</a:t>
            </a:r>
            <a:endParaRPr lang="en-US" altLang="zh-CN" sz="32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endParaRPr>
          </a:p>
          <a:p>
            <a:pPr lvl="1"/>
            <a:r>
              <a:rPr lang="zh-CN" altLang="en-US" sz="2400" dirty="0" smtClean="0">
                <a:latin typeface="楷体" pitchFamily="49" charset="-122"/>
                <a:ea typeface="楷体" pitchFamily="49" charset="-122"/>
              </a:rPr>
              <a:t>健脑操</a:t>
            </a:r>
            <a:r>
              <a:rPr lang="en-US" altLang="zh-CN" sz="2400" dirty="0" smtClean="0">
                <a:latin typeface="楷体" pitchFamily="49" charset="-122"/>
                <a:ea typeface="楷体" pitchFamily="49" charset="-122"/>
              </a:rPr>
              <a:t>(Brain Gym)</a:t>
            </a:r>
            <a:r>
              <a:rPr lang="zh-CN" altLang="en-US" sz="2400" dirty="0" smtClean="0">
                <a:latin typeface="楷体" pitchFamily="49" charset="-122"/>
                <a:ea typeface="楷体" pitchFamily="49" charset="-122"/>
              </a:rPr>
              <a:t>是一种既简单又易做的身体运动，常做可迅速清除压力、舒缓紧张、使学习变得更轻鬆、更可以加强脑部功能。</a:t>
            </a:r>
          </a:p>
          <a:p>
            <a:pPr lvl="1"/>
            <a:r>
              <a:rPr lang="zh-CN" altLang="en-US" sz="2400" dirty="0" smtClean="0">
                <a:latin typeface="楷体" pitchFamily="49" charset="-122"/>
                <a:ea typeface="楷体" pitchFamily="49" charset="-122"/>
              </a:rPr>
              <a:t>谁人发明健脑操？健脑操源起自</a:t>
            </a:r>
            <a:r>
              <a:rPr lang="en-US" altLang="zh-CN" sz="2400" dirty="0" smtClean="0">
                <a:latin typeface="楷体" pitchFamily="49" charset="-122"/>
                <a:ea typeface="楷体" pitchFamily="49" charset="-122"/>
              </a:rPr>
              <a:t>1969</a:t>
            </a:r>
            <a:r>
              <a:rPr lang="zh-CN" altLang="en-US" sz="2400" dirty="0" smtClean="0">
                <a:latin typeface="楷体" pitchFamily="49" charset="-122"/>
                <a:ea typeface="楷体" pitchFamily="49" charset="-122"/>
              </a:rPr>
              <a:t>年，创始人保罗</a:t>
            </a:r>
            <a:r>
              <a:rPr lang="en-US" altLang="zh-CN" sz="2400" dirty="0" smtClean="0">
                <a:latin typeface="楷体" pitchFamily="49" charset="-122"/>
                <a:ea typeface="楷体" pitchFamily="49" charset="-122"/>
              </a:rPr>
              <a:t>‧</a:t>
            </a:r>
            <a:r>
              <a:rPr lang="zh-CN" altLang="en-US" sz="2400" dirty="0" smtClean="0">
                <a:latin typeface="楷体" pitchFamily="49" charset="-122"/>
                <a:ea typeface="楷体" pitchFamily="49" charset="-122"/>
              </a:rPr>
              <a:t>丹尼逊</a:t>
            </a:r>
            <a:r>
              <a:rPr lang="en-US" altLang="zh-CN" sz="2400" dirty="0" smtClean="0">
                <a:latin typeface="楷体" pitchFamily="49" charset="-122"/>
                <a:ea typeface="楷体" pitchFamily="49" charset="-122"/>
              </a:rPr>
              <a:t>(Paul Dennison)</a:t>
            </a:r>
            <a:r>
              <a:rPr lang="zh-CN" altLang="en-US" sz="2400" dirty="0" smtClean="0">
                <a:latin typeface="楷体" pitchFamily="49" charset="-122"/>
                <a:ea typeface="楷体" pitchFamily="49" charset="-122"/>
              </a:rPr>
              <a:t>博士专研如何消除所谓「学习功能残障」。他旁徵博引，结合诸家学说技巧，其中包括运动机制学</a:t>
            </a:r>
            <a:r>
              <a:rPr lang="en-US" altLang="zh-CN" sz="2400" dirty="0" smtClean="0">
                <a:latin typeface="楷体" pitchFamily="49" charset="-122"/>
                <a:ea typeface="楷体" pitchFamily="49" charset="-122"/>
              </a:rPr>
              <a:t>(Kinesiology)</a:t>
            </a:r>
            <a:r>
              <a:rPr lang="zh-CN" altLang="en-US" sz="2400" dirty="0" smtClean="0">
                <a:latin typeface="楷体" pitchFamily="49" charset="-122"/>
                <a:ea typeface="楷体" pitchFamily="49" charset="-122"/>
              </a:rPr>
              <a:t>的多个分支、东方医学、瑜珈、神经语法程式学等，综合而成为教育运动机制学，而健脑操为其中之一部份。</a:t>
            </a:r>
            <a:endParaRPr lang="en-US" altLang="zh-CN" sz="2400" dirty="0" smtClean="0">
              <a:latin typeface="楷体" pitchFamily="49" charset="-122"/>
              <a:ea typeface="楷体" pitchFamily="49" charset="-122"/>
            </a:endParaRPr>
          </a:p>
          <a:p>
            <a:pPr lvl="1"/>
            <a:r>
              <a:rPr lang="zh-CN" altLang="en-US" sz="2400" dirty="0" smtClean="0">
                <a:latin typeface="楷体" pitchFamily="49" charset="-122"/>
                <a:ea typeface="楷体" pitchFamily="49" charset="-122"/>
              </a:rPr>
              <a:t>自 </a:t>
            </a:r>
            <a:r>
              <a:rPr lang="en-US" altLang="zh-CN" sz="2400" dirty="0" smtClean="0">
                <a:latin typeface="楷体" pitchFamily="49" charset="-122"/>
                <a:ea typeface="楷体" pitchFamily="49" charset="-122"/>
              </a:rPr>
              <a:t>1990 </a:t>
            </a:r>
            <a:r>
              <a:rPr lang="zh-CN" altLang="en-US" sz="2400" dirty="0" smtClean="0">
                <a:latin typeface="楷体" pitchFamily="49" charset="-122"/>
                <a:ea typeface="楷体" pitchFamily="49" charset="-122"/>
              </a:rPr>
              <a:t>年，健脑操被美国国家学习协会选拔为现代领先的教育工具后，已在世界各国数千个公立与私立的学校教授，同时也被广泛应用在企业、专业与运动人员的训练中。</a:t>
            </a:r>
          </a:p>
          <a:p>
            <a:pPr lvl="1">
              <a:buNone/>
            </a:pPr>
            <a:endParaRPr lang="en-US" altLang="zh-CN" sz="1600" b="1" dirty="0" smtClean="0">
              <a:latin typeface="楷体" pitchFamily="49" charset="-122"/>
              <a:ea typeface="楷体" pitchFamily="49" charset="-122"/>
            </a:endParaRPr>
          </a:p>
          <a:p>
            <a:endParaRPr lang="en-US" sz="1200"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585063" cy="653144"/>
          </a:xfrm>
        </p:spPr>
        <p:txBody>
          <a:bodyPr>
            <a:normAutofit/>
          </a:bodyPr>
          <a:lstStyle/>
          <a:p>
            <a:r>
              <a:rPr lang="en-US" altLang="zh-CN" sz="3600" b="1" dirty="0" err="1" smtClean="0">
                <a:solidFill>
                  <a:schemeClr val="accent1">
                    <a:lumMod val="50000"/>
                  </a:schemeClr>
                </a:solidFill>
                <a:latin typeface="Comic Sans MS" pitchFamily="66" charset="0"/>
              </a:rPr>
              <a:t>Kidoland</a:t>
            </a:r>
            <a:r>
              <a:rPr lang="ja-JP" altLang="en-US" sz="2800" b="1" smtClean="0">
                <a:solidFill>
                  <a:schemeClr val="accent1">
                    <a:lumMod val="50000"/>
                  </a:schemeClr>
                </a:solidFill>
                <a:latin typeface="Comic Sans MS" pitchFamily="66" charset="0"/>
              </a:rPr>
              <a:t>の</a:t>
            </a:r>
            <a:r>
              <a:rPr lang="zh-CN" altLang="en-US" sz="3600" b="1" dirty="0" smtClean="0">
                <a:solidFill>
                  <a:schemeClr val="accent1">
                    <a:lumMod val="50000"/>
                  </a:schemeClr>
                </a:solidFill>
                <a:latin typeface="楷体" pitchFamily="49" charset="-122"/>
                <a:ea typeface="楷体" pitchFamily="49" charset="-122"/>
              </a:rPr>
              <a:t>特色</a:t>
            </a:r>
            <a:endParaRPr lang="en-US" sz="2800" b="1" dirty="0">
              <a:solidFill>
                <a:schemeClr val="accent1">
                  <a:lumMod val="50000"/>
                </a:schemeClr>
              </a:solidFill>
              <a:latin typeface="楷体" pitchFamily="49" charset="-122"/>
              <a:ea typeface="楷体" pitchFamily="49" charset="-122"/>
            </a:endParaRPr>
          </a:p>
        </p:txBody>
      </p:sp>
      <p:sp>
        <p:nvSpPr>
          <p:cNvPr id="3" name="Content Placeholder 2"/>
          <p:cNvSpPr>
            <a:spLocks noGrp="1"/>
          </p:cNvSpPr>
          <p:nvPr>
            <p:ph sz="quarter" idx="1"/>
          </p:nvPr>
        </p:nvSpPr>
        <p:spPr>
          <a:xfrm>
            <a:off x="78377" y="764171"/>
            <a:ext cx="8908869" cy="6551029"/>
          </a:xfrm>
        </p:spPr>
        <p:txBody>
          <a:bodyPr>
            <a:noAutofit/>
          </a:bodyPr>
          <a:lstStyle/>
          <a:p>
            <a:r>
              <a:rPr lang="en-US" altLang="zh-CN" sz="32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Brain Gym </a:t>
            </a:r>
            <a:r>
              <a:rPr lang="zh-CN" altLang="en-US" sz="32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健脑操</a:t>
            </a:r>
            <a:endParaRPr lang="en-US" altLang="zh-CN" sz="32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endParaRPr>
          </a:p>
          <a:p>
            <a:pPr lvl="1"/>
            <a:r>
              <a:rPr lang="zh-CN" altLang="en-US" sz="2800" dirty="0" smtClean="0">
                <a:latin typeface="楷体" pitchFamily="49" charset="-122"/>
                <a:ea typeface="楷体" pitchFamily="49" charset="-122"/>
              </a:rPr>
              <a:t>健脑操有些甚麽</a:t>
            </a:r>
            <a:r>
              <a:rPr lang="zh-CN" altLang="en-US" sz="2800" b="1" dirty="0" smtClean="0">
                <a:solidFill>
                  <a:schemeClr val="bg2">
                    <a:lumMod val="50000"/>
                  </a:schemeClr>
                </a:solidFill>
                <a:effectLst>
                  <a:outerShdw blurRad="38100" dist="38100" dir="2700000" algn="tl">
                    <a:srgbClr val="000000">
                      <a:alpha val="43137"/>
                    </a:srgbClr>
                  </a:outerShdw>
                </a:effectLst>
                <a:latin typeface="楷体" pitchFamily="49" charset="-122"/>
                <a:ea typeface="楷体" pitchFamily="49" charset="-122"/>
              </a:rPr>
              <a:t>好处</a:t>
            </a:r>
            <a:r>
              <a:rPr lang="en-US" altLang="zh-CN" sz="2800" dirty="0" smtClean="0">
                <a:latin typeface="楷体" pitchFamily="49" charset="-122"/>
                <a:ea typeface="楷体" pitchFamily="49" charset="-122"/>
              </a:rPr>
              <a:t>?</a:t>
            </a:r>
          </a:p>
          <a:p>
            <a:pPr lvl="2"/>
            <a:r>
              <a:rPr lang="en-US" altLang="zh-CN" sz="2400" dirty="0" smtClean="0">
                <a:latin typeface="楷体" pitchFamily="49" charset="-122"/>
                <a:ea typeface="楷体" pitchFamily="49" charset="-122"/>
              </a:rPr>
              <a:t>1. </a:t>
            </a:r>
            <a:r>
              <a:rPr lang="zh-CN" altLang="en-US" sz="2400" dirty="0" smtClean="0">
                <a:latin typeface="楷体" pitchFamily="49" charset="-122"/>
                <a:ea typeface="楷体" pitchFamily="49" charset="-122"/>
              </a:rPr>
              <a:t>脑筋更清晰 </a:t>
            </a:r>
            <a:endParaRPr lang="en-US" altLang="zh-CN" sz="2400" dirty="0" smtClean="0">
              <a:latin typeface="楷体" pitchFamily="49" charset="-122"/>
              <a:ea typeface="楷体" pitchFamily="49" charset="-122"/>
            </a:endParaRPr>
          </a:p>
          <a:p>
            <a:pPr lvl="2"/>
            <a:r>
              <a:rPr lang="en-US" altLang="zh-CN" sz="2400" dirty="0" smtClean="0">
                <a:latin typeface="楷体" pitchFamily="49" charset="-122"/>
                <a:ea typeface="楷体" pitchFamily="49" charset="-122"/>
              </a:rPr>
              <a:t>2. </a:t>
            </a:r>
            <a:r>
              <a:rPr lang="zh-CN" altLang="en-US" sz="2400" dirty="0" smtClean="0">
                <a:latin typeface="楷体" pitchFamily="49" charset="-122"/>
                <a:ea typeface="楷体" pitchFamily="49" charset="-122"/>
              </a:rPr>
              <a:t>克服表演时的紧张</a:t>
            </a:r>
            <a:endParaRPr lang="en-US" altLang="zh-CN" sz="2400" dirty="0" smtClean="0">
              <a:latin typeface="楷体" pitchFamily="49" charset="-122"/>
              <a:ea typeface="楷体" pitchFamily="49" charset="-122"/>
            </a:endParaRPr>
          </a:p>
          <a:p>
            <a:pPr lvl="2"/>
            <a:r>
              <a:rPr lang="en-US" altLang="zh-CN" sz="2400" dirty="0" smtClean="0">
                <a:latin typeface="楷体" pitchFamily="49" charset="-122"/>
                <a:ea typeface="楷体" pitchFamily="49" charset="-122"/>
              </a:rPr>
              <a:t>3. </a:t>
            </a:r>
            <a:r>
              <a:rPr lang="zh-CN" altLang="en-US" sz="2400" dirty="0" smtClean="0">
                <a:latin typeface="楷体" pitchFamily="49" charset="-122"/>
                <a:ea typeface="楷体" pitchFamily="49" charset="-122"/>
              </a:rPr>
              <a:t>容许轻鬆地学习</a:t>
            </a:r>
            <a:endParaRPr lang="en-US" altLang="zh-CN" sz="2400" dirty="0" smtClean="0">
              <a:latin typeface="楷体" pitchFamily="49" charset="-122"/>
              <a:ea typeface="楷体" pitchFamily="49" charset="-122"/>
            </a:endParaRPr>
          </a:p>
          <a:p>
            <a:pPr lvl="2"/>
            <a:r>
              <a:rPr lang="en-US" altLang="zh-CN" sz="2400" dirty="0" smtClean="0">
                <a:latin typeface="楷体" pitchFamily="49" charset="-122"/>
                <a:ea typeface="楷体" pitchFamily="49" charset="-122"/>
              </a:rPr>
              <a:t>4. </a:t>
            </a:r>
            <a:r>
              <a:rPr lang="zh-CN" altLang="en-US" sz="2400" dirty="0" smtClean="0">
                <a:latin typeface="楷体" pitchFamily="49" charset="-122"/>
                <a:ea typeface="楷体" pitchFamily="49" charset="-122"/>
              </a:rPr>
              <a:t>启动左右脑</a:t>
            </a:r>
            <a:endParaRPr lang="en-US" altLang="zh-CN" sz="2400" dirty="0" smtClean="0">
              <a:latin typeface="楷体" pitchFamily="49" charset="-122"/>
              <a:ea typeface="楷体" pitchFamily="49" charset="-122"/>
            </a:endParaRPr>
          </a:p>
          <a:p>
            <a:pPr lvl="2"/>
            <a:r>
              <a:rPr lang="en-US" altLang="zh-CN" sz="2400" dirty="0" smtClean="0">
                <a:latin typeface="楷体" pitchFamily="49" charset="-122"/>
                <a:ea typeface="楷体" pitchFamily="49" charset="-122"/>
              </a:rPr>
              <a:t>5. </a:t>
            </a:r>
            <a:r>
              <a:rPr lang="zh-CN" altLang="en-US" sz="2400" dirty="0" smtClean="0">
                <a:latin typeface="楷体" pitchFamily="49" charset="-122"/>
                <a:ea typeface="楷体" pitchFamily="49" charset="-122"/>
              </a:rPr>
              <a:t>增强沟通、专注及组织能力</a:t>
            </a:r>
            <a:endParaRPr lang="en-US" altLang="zh-CN" sz="2400" dirty="0" smtClean="0">
              <a:latin typeface="楷体" pitchFamily="49" charset="-122"/>
              <a:ea typeface="楷体" pitchFamily="49" charset="-122"/>
            </a:endParaRPr>
          </a:p>
          <a:p>
            <a:pPr lvl="2"/>
            <a:r>
              <a:rPr lang="en-US" altLang="zh-CN" sz="2400" dirty="0" smtClean="0">
                <a:latin typeface="楷体" pitchFamily="49" charset="-122"/>
                <a:ea typeface="楷体" pitchFamily="49" charset="-122"/>
              </a:rPr>
              <a:t>6. </a:t>
            </a:r>
            <a:r>
              <a:rPr lang="zh-CN" altLang="en-US" sz="2400" dirty="0" smtClean="0">
                <a:latin typeface="楷体" pitchFamily="49" charset="-122"/>
                <a:ea typeface="楷体" pitchFamily="49" charset="-122"/>
              </a:rPr>
              <a:t>增加阅读和聆听速度与效率</a:t>
            </a:r>
            <a:endParaRPr lang="en-US" altLang="zh-CN" sz="2400" dirty="0" smtClean="0">
              <a:latin typeface="楷体" pitchFamily="49" charset="-122"/>
              <a:ea typeface="楷体" pitchFamily="49" charset="-122"/>
            </a:endParaRPr>
          </a:p>
          <a:p>
            <a:pPr lvl="2"/>
            <a:r>
              <a:rPr lang="en-US" altLang="zh-CN" sz="2400" dirty="0" smtClean="0">
                <a:latin typeface="楷体" pitchFamily="49" charset="-122"/>
                <a:ea typeface="楷体" pitchFamily="49" charset="-122"/>
              </a:rPr>
              <a:t>7. </a:t>
            </a:r>
            <a:r>
              <a:rPr lang="zh-CN" altLang="en-US" sz="2400" dirty="0" smtClean="0">
                <a:latin typeface="楷体" pitchFamily="49" charset="-122"/>
                <a:ea typeface="楷体" pitchFamily="49" charset="-122"/>
              </a:rPr>
              <a:t>加强自信</a:t>
            </a:r>
            <a:endParaRPr lang="en-US" altLang="zh-CN" sz="2400" dirty="0" smtClean="0">
              <a:latin typeface="楷体" pitchFamily="49" charset="-122"/>
              <a:ea typeface="楷体" pitchFamily="49" charset="-122"/>
            </a:endParaRPr>
          </a:p>
          <a:p>
            <a:pPr lvl="2"/>
            <a:r>
              <a:rPr lang="en-US" altLang="zh-CN" sz="2400" dirty="0" smtClean="0">
                <a:latin typeface="楷体" pitchFamily="49" charset="-122"/>
                <a:ea typeface="楷体" pitchFamily="49" charset="-122"/>
              </a:rPr>
              <a:t>8. </a:t>
            </a:r>
            <a:r>
              <a:rPr lang="zh-CN" altLang="en-US" sz="2400" dirty="0" smtClean="0">
                <a:latin typeface="楷体" pitchFamily="49" charset="-122"/>
                <a:ea typeface="楷体" pitchFamily="49" charset="-122"/>
              </a:rPr>
              <a:t>扩展身体与头脑的潜能</a:t>
            </a:r>
            <a:endParaRPr lang="en-US" altLang="zh-CN" sz="2400" dirty="0" smtClean="0">
              <a:latin typeface="楷体" pitchFamily="49" charset="-122"/>
              <a:ea typeface="楷体" pitchFamily="49" charset="-122"/>
            </a:endParaRPr>
          </a:p>
          <a:p>
            <a:pPr lvl="2"/>
            <a:r>
              <a:rPr lang="en-US" altLang="zh-CN" sz="2400" dirty="0" smtClean="0">
                <a:latin typeface="楷体" pitchFamily="49" charset="-122"/>
                <a:ea typeface="楷体" pitchFamily="49" charset="-122"/>
              </a:rPr>
              <a:t>9. </a:t>
            </a:r>
            <a:r>
              <a:rPr lang="zh-CN" altLang="en-US" sz="2400" dirty="0" smtClean="0">
                <a:latin typeface="楷体" pitchFamily="49" charset="-122"/>
                <a:ea typeface="楷体" pitchFamily="49" charset="-122"/>
              </a:rPr>
              <a:t>使身体更灵活</a:t>
            </a:r>
          </a:p>
          <a:p>
            <a:pPr lvl="2"/>
            <a:r>
              <a:rPr lang="en-US" altLang="zh-CN" sz="2400" dirty="0" smtClean="0">
                <a:latin typeface="楷体" pitchFamily="49" charset="-122"/>
                <a:ea typeface="楷体" pitchFamily="49" charset="-122"/>
              </a:rPr>
              <a:t>10. </a:t>
            </a:r>
            <a:r>
              <a:rPr lang="zh-CN" altLang="en-US" sz="2400" dirty="0" smtClean="0">
                <a:latin typeface="楷体" pitchFamily="49" charset="-122"/>
                <a:ea typeface="楷体" pitchFamily="49" charset="-122"/>
              </a:rPr>
              <a:t>有助减轻或消除过度活跃和对写、读、数理有困难的学习问题 </a:t>
            </a:r>
            <a:endParaRPr lang="en-US" altLang="zh-CN" sz="24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endParaRPr>
          </a:p>
          <a:p>
            <a:pPr lvl="1">
              <a:buNone/>
            </a:pPr>
            <a:endParaRPr lang="en-US" altLang="zh-CN" sz="2400" b="1" dirty="0" smtClean="0">
              <a:latin typeface="楷体" pitchFamily="49" charset="-122"/>
              <a:ea typeface="楷体" pitchFamily="49" charset="-122"/>
            </a:endParaRPr>
          </a:p>
          <a:p>
            <a:endParaRPr lang="en-US" sz="1800" dirty="0">
              <a:latin typeface="楷体" pitchFamily="49" charset="-122"/>
              <a:ea typeface="楷体" pitchFamily="49" charset="-122"/>
            </a:endParaRPr>
          </a:p>
        </p:txBody>
      </p:sp>
      <p:pic>
        <p:nvPicPr>
          <p:cNvPr id="4" name="Picture 3" descr="37097734-Brain-Gym-Stock-Vector-mind.jpg"/>
          <p:cNvPicPr>
            <a:picLocks noChangeAspect="1"/>
          </p:cNvPicPr>
          <p:nvPr/>
        </p:nvPicPr>
        <p:blipFill>
          <a:blip r:embed="rId2" cstate="print"/>
          <a:stretch>
            <a:fillRect/>
          </a:stretch>
        </p:blipFill>
        <p:spPr>
          <a:xfrm>
            <a:off x="5891348" y="3877493"/>
            <a:ext cx="1876698" cy="18766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Brain-Gym.png"/>
          <p:cNvPicPr>
            <a:picLocks noChangeAspect="1"/>
          </p:cNvPicPr>
          <p:nvPr/>
        </p:nvPicPr>
        <p:blipFill>
          <a:blip r:embed="rId3" cstate="print"/>
          <a:stretch>
            <a:fillRect/>
          </a:stretch>
        </p:blipFill>
        <p:spPr>
          <a:xfrm>
            <a:off x="4770427" y="766626"/>
            <a:ext cx="3628989" cy="23815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524" y="626238"/>
            <a:ext cx="3918858" cy="923330"/>
          </a:xfrm>
          <a:prstGeom prst="rect">
            <a:avLst/>
          </a:prstGeom>
          <a:noFill/>
        </p:spPr>
        <p:txBody>
          <a:bodyPr wrap="square" rtlCol="0">
            <a:spAutoFit/>
          </a:bodyPr>
          <a:lstStyle/>
          <a:p>
            <a:r>
              <a:rPr lang="en-US" sz="5400" b="1" dirty="0" err="1" smtClean="0">
                <a:latin typeface="Comic Sans MS" pitchFamily="66" charset="0"/>
              </a:rPr>
              <a:t>Kidoland</a:t>
            </a:r>
            <a:r>
              <a:rPr lang="en-US" sz="5400" b="1" dirty="0" smtClean="0">
                <a:latin typeface="Comic Sans MS" pitchFamily="66" charset="0"/>
              </a:rPr>
              <a:t> </a:t>
            </a:r>
            <a:endParaRPr lang="en-US" sz="5400" b="1" dirty="0">
              <a:latin typeface="Comic Sans MS" pitchFamily="66" charset="0"/>
            </a:endParaRPr>
          </a:p>
        </p:txBody>
      </p:sp>
      <p:sp>
        <p:nvSpPr>
          <p:cNvPr id="5" name="Not Equal 4"/>
          <p:cNvSpPr/>
          <p:nvPr/>
        </p:nvSpPr>
        <p:spPr>
          <a:xfrm>
            <a:off x="3651353" y="794301"/>
            <a:ext cx="1162593" cy="561703"/>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3"/>
          <p:cNvSpPr txBox="1"/>
          <p:nvPr/>
        </p:nvSpPr>
        <p:spPr>
          <a:xfrm>
            <a:off x="4855570" y="563870"/>
            <a:ext cx="327224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800" b="1" dirty="0" smtClean="0">
                <a:latin typeface="楷体" pitchFamily="49" charset="-122"/>
                <a:ea typeface="楷体" pitchFamily="49" charset="-122"/>
              </a:rPr>
              <a:t>传统幼儿园</a:t>
            </a:r>
            <a:r>
              <a:rPr lang="en-US" sz="4800" b="1" dirty="0" smtClean="0">
                <a:latin typeface="楷体" pitchFamily="49" charset="-122"/>
                <a:ea typeface="楷体" pitchFamily="49" charset="-122"/>
              </a:rPr>
              <a:t> </a:t>
            </a:r>
            <a:endParaRPr lang="en-US" sz="4800" b="1" dirty="0">
              <a:latin typeface="楷体" pitchFamily="49" charset="-122"/>
              <a:ea typeface="楷体" pitchFamily="49" charset="-122"/>
            </a:endParaRPr>
          </a:p>
        </p:txBody>
      </p:sp>
      <p:sp>
        <p:nvSpPr>
          <p:cNvPr id="9" name="TextBox 3"/>
          <p:cNvSpPr txBox="1"/>
          <p:nvPr/>
        </p:nvSpPr>
        <p:spPr>
          <a:xfrm>
            <a:off x="4929592" y="1630680"/>
            <a:ext cx="327224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800" b="1" dirty="0" smtClean="0">
                <a:latin typeface="楷体" pitchFamily="49" charset="-122"/>
                <a:ea typeface="楷体" pitchFamily="49" charset="-122"/>
              </a:rPr>
              <a:t>国际幼儿园</a:t>
            </a:r>
            <a:r>
              <a:rPr lang="en-US" sz="4800" b="1" dirty="0" smtClean="0">
                <a:latin typeface="楷体" pitchFamily="49" charset="-122"/>
                <a:ea typeface="楷体" pitchFamily="49" charset="-122"/>
              </a:rPr>
              <a:t> </a:t>
            </a:r>
            <a:endParaRPr lang="en-US" sz="4800" b="1" dirty="0">
              <a:latin typeface="楷体" pitchFamily="49" charset="-122"/>
              <a:ea typeface="楷体" pitchFamily="49" charset="-122"/>
            </a:endParaRPr>
          </a:p>
        </p:txBody>
      </p:sp>
      <p:sp>
        <p:nvSpPr>
          <p:cNvPr id="10" name="TextBox 3"/>
          <p:cNvSpPr txBox="1"/>
          <p:nvPr/>
        </p:nvSpPr>
        <p:spPr>
          <a:xfrm>
            <a:off x="4927417" y="2741036"/>
            <a:ext cx="334409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b="1" dirty="0" smtClean="0">
                <a:latin typeface="楷体" pitchFamily="49" charset="-122"/>
                <a:ea typeface="楷体" pitchFamily="49" charset="-122"/>
              </a:rPr>
              <a:t>1</a:t>
            </a:r>
            <a:r>
              <a:rPr lang="zh-CN" altLang="en-US" sz="4000" b="1" dirty="0" smtClean="0">
                <a:latin typeface="楷体" pitchFamily="49" charset="-122"/>
                <a:ea typeface="楷体" pitchFamily="49" charset="-122"/>
              </a:rPr>
              <a:t>对</a:t>
            </a:r>
            <a:r>
              <a:rPr lang="en-US" altLang="zh-CN" sz="4000" b="1" dirty="0" smtClean="0">
                <a:latin typeface="楷体" pitchFamily="49" charset="-122"/>
                <a:ea typeface="楷体" pitchFamily="49" charset="-122"/>
              </a:rPr>
              <a:t>1</a:t>
            </a:r>
            <a:r>
              <a:rPr lang="zh-CN" altLang="en-US" sz="4000" b="1" dirty="0" smtClean="0">
                <a:latin typeface="楷体" pitchFamily="49" charset="-122"/>
                <a:ea typeface="楷体" pitchFamily="49" charset="-122"/>
              </a:rPr>
              <a:t>语言中心</a:t>
            </a:r>
            <a:r>
              <a:rPr lang="en-US" sz="4000" b="1" dirty="0" smtClean="0">
                <a:latin typeface="楷体" pitchFamily="49" charset="-122"/>
                <a:ea typeface="楷体" pitchFamily="49" charset="-122"/>
              </a:rPr>
              <a:t> </a:t>
            </a:r>
            <a:endParaRPr lang="en-US" sz="4000" b="1" dirty="0">
              <a:latin typeface="楷体" pitchFamily="49" charset="-122"/>
              <a:ea typeface="楷体" pitchFamily="49" charset="-122"/>
            </a:endParaRPr>
          </a:p>
        </p:txBody>
      </p:sp>
      <p:sp>
        <p:nvSpPr>
          <p:cNvPr id="11" name="Not Equal 10"/>
          <p:cNvSpPr/>
          <p:nvPr/>
        </p:nvSpPr>
        <p:spPr>
          <a:xfrm>
            <a:off x="3660060" y="1848048"/>
            <a:ext cx="1162593" cy="561703"/>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Not Equal 11"/>
          <p:cNvSpPr/>
          <p:nvPr/>
        </p:nvSpPr>
        <p:spPr>
          <a:xfrm>
            <a:off x="3660060" y="2958403"/>
            <a:ext cx="1162593" cy="561703"/>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41168" y="1732237"/>
            <a:ext cx="3918858" cy="923330"/>
          </a:xfrm>
          <a:prstGeom prst="rect">
            <a:avLst/>
          </a:prstGeom>
          <a:noFill/>
        </p:spPr>
        <p:txBody>
          <a:bodyPr wrap="square" rtlCol="0">
            <a:spAutoFit/>
          </a:bodyPr>
          <a:lstStyle/>
          <a:p>
            <a:r>
              <a:rPr lang="en-US" sz="5400" b="1" dirty="0" err="1" smtClean="0">
                <a:latin typeface="Comic Sans MS" pitchFamily="66" charset="0"/>
              </a:rPr>
              <a:t>Kidoland</a:t>
            </a:r>
            <a:r>
              <a:rPr lang="en-US" sz="5400" b="1" dirty="0" smtClean="0">
                <a:latin typeface="Comic Sans MS" pitchFamily="66" charset="0"/>
              </a:rPr>
              <a:t> </a:t>
            </a:r>
            <a:endParaRPr lang="en-US" sz="5400" b="1" dirty="0">
              <a:latin typeface="Comic Sans MS" pitchFamily="66" charset="0"/>
            </a:endParaRPr>
          </a:p>
        </p:txBody>
      </p:sp>
      <p:sp>
        <p:nvSpPr>
          <p:cNvPr id="14" name="TextBox 13"/>
          <p:cNvSpPr txBox="1"/>
          <p:nvPr/>
        </p:nvSpPr>
        <p:spPr>
          <a:xfrm>
            <a:off x="541168" y="2816466"/>
            <a:ext cx="3918858" cy="923330"/>
          </a:xfrm>
          <a:prstGeom prst="rect">
            <a:avLst/>
          </a:prstGeom>
          <a:noFill/>
        </p:spPr>
        <p:txBody>
          <a:bodyPr wrap="square" rtlCol="0">
            <a:spAutoFit/>
          </a:bodyPr>
          <a:lstStyle/>
          <a:p>
            <a:r>
              <a:rPr lang="en-US" sz="5400" b="1" dirty="0" err="1" smtClean="0">
                <a:latin typeface="Comic Sans MS" pitchFamily="66" charset="0"/>
              </a:rPr>
              <a:t>Kidoland</a:t>
            </a:r>
            <a:r>
              <a:rPr lang="en-US" sz="5400" b="1" dirty="0" smtClean="0">
                <a:latin typeface="Comic Sans MS" pitchFamily="66" charset="0"/>
              </a:rPr>
              <a:t> </a:t>
            </a:r>
            <a:endParaRPr lang="en-US" sz="5400" b="1" dirty="0">
              <a:latin typeface="Comic Sans MS" pitchFamily="66" charset="0"/>
            </a:endParaRPr>
          </a:p>
        </p:txBody>
      </p:sp>
      <p:sp>
        <p:nvSpPr>
          <p:cNvPr id="15" name="TextBox 14"/>
          <p:cNvSpPr txBox="1"/>
          <p:nvPr/>
        </p:nvSpPr>
        <p:spPr>
          <a:xfrm>
            <a:off x="593420" y="4511542"/>
            <a:ext cx="3918858" cy="923330"/>
          </a:xfrm>
          <a:prstGeom prst="rect">
            <a:avLst/>
          </a:prstGeom>
          <a:noFill/>
        </p:spPr>
        <p:txBody>
          <a:bodyPr wrap="square" rtlCol="0">
            <a:spAutoFit/>
          </a:bodyPr>
          <a:lstStyle/>
          <a:p>
            <a:r>
              <a:rPr lang="en-US" sz="5400" b="1" dirty="0" err="1" smtClean="0">
                <a:latin typeface="Comic Sans MS" pitchFamily="66" charset="0"/>
              </a:rPr>
              <a:t>Kidoland</a:t>
            </a:r>
            <a:r>
              <a:rPr lang="en-US" sz="5400" b="1" dirty="0" smtClean="0">
                <a:latin typeface="Comic Sans MS" pitchFamily="66" charset="0"/>
              </a:rPr>
              <a:t> </a:t>
            </a:r>
            <a:endParaRPr lang="en-US" sz="5400" b="1" dirty="0">
              <a:latin typeface="Comic Sans MS" pitchFamily="66" charset="0"/>
            </a:endParaRPr>
          </a:p>
        </p:txBody>
      </p:sp>
      <p:sp>
        <p:nvSpPr>
          <p:cNvPr id="16" name="Equal 15"/>
          <p:cNvSpPr/>
          <p:nvPr/>
        </p:nvSpPr>
        <p:spPr>
          <a:xfrm>
            <a:off x="3700680" y="4579417"/>
            <a:ext cx="1071154" cy="75764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3"/>
          <p:cNvSpPr txBox="1"/>
          <p:nvPr/>
        </p:nvSpPr>
        <p:spPr>
          <a:xfrm>
            <a:off x="4947501" y="3878106"/>
            <a:ext cx="3568701" cy="35394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400" b="1" dirty="0" smtClean="0">
                <a:latin typeface="楷体" pitchFamily="49" charset="-122"/>
                <a:ea typeface="楷体" pitchFamily="49" charset="-122"/>
              </a:rPr>
              <a:t>传统幼儿园 </a:t>
            </a:r>
            <a:r>
              <a:rPr lang="en-US" altLang="zh-CN" sz="4400" b="1" dirty="0" smtClean="0">
                <a:latin typeface="楷体" pitchFamily="49" charset="-122"/>
                <a:ea typeface="楷体" pitchFamily="49" charset="-122"/>
              </a:rPr>
              <a:t>+</a:t>
            </a:r>
            <a:r>
              <a:rPr lang="zh-CN" altLang="en-US" sz="4000" b="1" dirty="0" smtClean="0">
                <a:latin typeface="楷体" pitchFamily="49" charset="-122"/>
                <a:ea typeface="楷体" pitchFamily="49" charset="-122"/>
              </a:rPr>
              <a:t>国际幼儿园  </a:t>
            </a:r>
            <a:r>
              <a:rPr lang="en-US" altLang="zh-CN" sz="4400" b="1" dirty="0" smtClean="0">
                <a:latin typeface="楷体" pitchFamily="49" charset="-122"/>
                <a:ea typeface="楷体" pitchFamily="49" charset="-122"/>
              </a:rPr>
              <a:t>+</a:t>
            </a:r>
          </a:p>
          <a:p>
            <a:r>
              <a:rPr lang="en-US" altLang="zh-CN" sz="4000" b="1" dirty="0" smtClean="0">
                <a:latin typeface="楷体" pitchFamily="49" charset="-122"/>
                <a:ea typeface="楷体" pitchFamily="49" charset="-122"/>
              </a:rPr>
              <a:t>1</a:t>
            </a:r>
            <a:r>
              <a:rPr lang="zh-CN" altLang="en-US" sz="4000" b="1" dirty="0" smtClean="0">
                <a:latin typeface="楷体" pitchFamily="49" charset="-122"/>
                <a:ea typeface="楷体" pitchFamily="49" charset="-122"/>
              </a:rPr>
              <a:t>对</a:t>
            </a:r>
            <a:r>
              <a:rPr lang="en-US" altLang="zh-CN" sz="4000" b="1" dirty="0" smtClean="0">
                <a:latin typeface="楷体" pitchFamily="49" charset="-122"/>
                <a:ea typeface="楷体" pitchFamily="49" charset="-122"/>
              </a:rPr>
              <a:t>1</a:t>
            </a:r>
            <a:r>
              <a:rPr lang="zh-CN" altLang="en-US" sz="4000" b="1" dirty="0" smtClean="0">
                <a:latin typeface="楷体" pitchFamily="49" charset="-122"/>
                <a:ea typeface="楷体" pitchFamily="49" charset="-122"/>
              </a:rPr>
              <a:t>语言中心</a:t>
            </a:r>
            <a:r>
              <a:rPr lang="en-US" sz="4000" b="1" dirty="0" smtClean="0">
                <a:latin typeface="楷体" pitchFamily="49" charset="-122"/>
                <a:ea typeface="楷体" pitchFamily="49" charset="-122"/>
              </a:rPr>
              <a:t> </a:t>
            </a:r>
            <a:endParaRPr lang="en-US" sz="4400" b="1" dirty="0" smtClean="0">
              <a:latin typeface="楷体" pitchFamily="49" charset="-122"/>
              <a:ea typeface="楷体" pitchFamily="49" charset="-122"/>
            </a:endParaRPr>
          </a:p>
          <a:p>
            <a:r>
              <a:rPr lang="en-US" sz="4800" b="1" dirty="0" smtClean="0">
                <a:latin typeface="楷体" pitchFamily="49" charset="-122"/>
                <a:ea typeface="楷体" pitchFamily="49" charset="-122"/>
              </a:rPr>
              <a:t> </a:t>
            </a:r>
          </a:p>
          <a:p>
            <a:r>
              <a:rPr lang="en-US" sz="4800" b="1" dirty="0" smtClean="0">
                <a:latin typeface="楷体" pitchFamily="49" charset="-122"/>
                <a:ea typeface="楷体" pitchFamily="49" charset="-122"/>
              </a:rPr>
              <a:t> </a:t>
            </a:r>
            <a:endParaRPr lang="en-US" sz="4800" b="1" dirty="0">
              <a:latin typeface="楷体" pitchFamily="49" charset="-122"/>
              <a:ea typeface="楷体" pitchFamily="49" charset="-122"/>
            </a:endParaRPr>
          </a:p>
        </p:txBody>
      </p:sp>
    </p:spTree>
    <p:extLst>
      <p:ext uri="{BB962C8B-B14F-4D97-AF65-F5344CB8AC3E}">
        <p14:creationId xmlns:p14="http://schemas.microsoft.com/office/powerpoint/2010/main" xmlns="" val="1223827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82880"/>
            <a:ext cx="5917474" cy="640080"/>
          </a:xfrm>
        </p:spPr>
        <p:txBody>
          <a:bodyPr>
            <a:normAutofit fontScale="90000"/>
          </a:bodyPr>
          <a:lstStyle/>
          <a:p>
            <a:r>
              <a:rPr lang="en-US" altLang="zh-CN" sz="5400" b="1" dirty="0" err="1" smtClean="0">
                <a:solidFill>
                  <a:schemeClr val="accent1">
                    <a:lumMod val="50000"/>
                  </a:schemeClr>
                </a:solidFill>
                <a:latin typeface="Comic Sans MS" pitchFamily="66" charset="0"/>
              </a:rPr>
              <a:t>Kidoland</a:t>
            </a:r>
            <a:r>
              <a:rPr lang="ja-JP" altLang="en-US" sz="4400" b="1" smtClean="0">
                <a:solidFill>
                  <a:schemeClr val="accent1">
                    <a:lumMod val="50000"/>
                  </a:schemeClr>
                </a:solidFill>
                <a:latin typeface="Comic Sans MS" pitchFamily="66" charset="0"/>
              </a:rPr>
              <a:t>の</a:t>
            </a:r>
            <a:r>
              <a:rPr lang="zh-CN" altLang="en-US" sz="5400" b="1" dirty="0" smtClean="0">
                <a:solidFill>
                  <a:schemeClr val="accent1">
                    <a:lumMod val="50000"/>
                  </a:schemeClr>
                </a:solidFill>
                <a:latin typeface="楷体" pitchFamily="49" charset="-122"/>
                <a:ea typeface="楷体" pitchFamily="49" charset="-122"/>
              </a:rPr>
              <a:t>特色</a:t>
            </a:r>
            <a:endParaRPr lang="en-US" sz="4400" b="1" dirty="0">
              <a:solidFill>
                <a:schemeClr val="accent1">
                  <a:lumMod val="50000"/>
                </a:schemeClr>
              </a:solidFill>
              <a:latin typeface="楷体" pitchFamily="49" charset="-122"/>
              <a:ea typeface="楷体" pitchFamily="49" charset="-122"/>
            </a:endParaRPr>
          </a:p>
        </p:txBody>
      </p:sp>
      <p:sp>
        <p:nvSpPr>
          <p:cNvPr id="9" name="Content Placeholder 8"/>
          <p:cNvSpPr>
            <a:spLocks noGrp="1"/>
          </p:cNvSpPr>
          <p:nvPr>
            <p:ph sz="quarter" idx="1"/>
          </p:nvPr>
        </p:nvSpPr>
        <p:spPr>
          <a:xfrm>
            <a:off x="242141" y="835863"/>
            <a:ext cx="8242663" cy="6022137"/>
          </a:xfrm>
        </p:spPr>
        <p:txBody>
          <a:bodyPr>
            <a:normAutofit/>
          </a:bodyPr>
          <a:lstStyle/>
          <a:p>
            <a:r>
              <a:rPr lang="zh-CN" altLang="en-US" sz="4000" b="1" u="sng" dirty="0" smtClean="0">
                <a:solidFill>
                  <a:schemeClr val="accent6">
                    <a:lumMod val="60000"/>
                    <a:lumOff val="40000"/>
                  </a:schemeClr>
                </a:solidFill>
                <a:effectLst>
                  <a:outerShdw blurRad="38100" dist="38100" dir="2700000" algn="tl">
                    <a:srgbClr val="000000">
                      <a:alpha val="43137"/>
                    </a:srgbClr>
                  </a:outerShdw>
                </a:effectLst>
                <a:latin typeface="楷体" pitchFamily="49" charset="-122"/>
                <a:ea typeface="楷体" pitchFamily="49" charset="-122"/>
              </a:rPr>
              <a:t>以珠启智珠心算左右脑开发课程</a:t>
            </a:r>
            <a:endParaRPr lang="en-US" altLang="zh-CN" sz="2800" dirty="0" smtClean="0">
              <a:latin typeface="楷体" pitchFamily="49" charset="-122"/>
              <a:ea typeface="楷体" pitchFamily="49" charset="-122"/>
            </a:endParaRPr>
          </a:p>
          <a:p>
            <a:pPr lvl="2"/>
            <a:r>
              <a:rPr lang="zh-CN" altLang="en-US" sz="2400" b="1" dirty="0" smtClean="0">
                <a:latin typeface="楷体" pitchFamily="49" charset="-122"/>
                <a:ea typeface="楷体" pitchFamily="49" charset="-122"/>
              </a:rPr>
              <a:t>智力的助长器</a:t>
            </a:r>
            <a:endParaRPr lang="en-US" altLang="zh-CN" sz="2400" b="1" dirty="0" smtClean="0">
              <a:latin typeface="楷体" pitchFamily="49" charset="-122"/>
              <a:ea typeface="楷体" pitchFamily="49" charset="-122"/>
            </a:endParaRPr>
          </a:p>
          <a:p>
            <a:pPr lvl="2"/>
            <a:r>
              <a:rPr lang="zh-CN" altLang="en-US" sz="2400" b="1" dirty="0" smtClean="0">
                <a:latin typeface="楷体" pitchFamily="49" charset="-122"/>
                <a:ea typeface="楷体" pitchFamily="49" charset="-122"/>
              </a:rPr>
              <a:t>记忆的发动机</a:t>
            </a:r>
            <a:endParaRPr lang="en-US" altLang="zh-CN" sz="2400" b="1" dirty="0" smtClean="0">
              <a:latin typeface="楷体" pitchFamily="49" charset="-122"/>
              <a:ea typeface="楷体" pitchFamily="49" charset="-122"/>
            </a:endParaRPr>
          </a:p>
          <a:p>
            <a:pPr lvl="2"/>
            <a:r>
              <a:rPr lang="zh-CN" altLang="en-US" sz="2400" b="1" dirty="0" smtClean="0">
                <a:latin typeface="楷体" pitchFamily="49" charset="-122"/>
                <a:ea typeface="楷体" pitchFamily="49" charset="-122"/>
              </a:rPr>
              <a:t>思维的启动器</a:t>
            </a:r>
            <a:endParaRPr lang="en-US" altLang="zh-CN" sz="2400" b="1" dirty="0" smtClean="0">
              <a:latin typeface="楷体" pitchFamily="49" charset="-122"/>
              <a:ea typeface="楷体" pitchFamily="49" charset="-122"/>
            </a:endParaRPr>
          </a:p>
          <a:p>
            <a:pPr lvl="2"/>
            <a:r>
              <a:rPr lang="zh-CN" altLang="en-US" sz="2400" b="1" dirty="0" smtClean="0">
                <a:latin typeface="楷体" pitchFamily="49" charset="-122"/>
                <a:ea typeface="楷体" pitchFamily="49" charset="-122"/>
              </a:rPr>
              <a:t>大脑潜能挖掘机</a:t>
            </a:r>
            <a:endParaRPr lang="en-US" altLang="zh-CN" sz="2400" b="1" dirty="0" smtClean="0">
              <a:latin typeface="楷体" pitchFamily="49" charset="-122"/>
              <a:ea typeface="楷体" pitchFamily="49" charset="-122"/>
            </a:endParaRPr>
          </a:p>
          <a:p>
            <a:pPr lvl="2"/>
            <a:r>
              <a:rPr lang="zh-CN" altLang="en-US" sz="2400" b="1" dirty="0" smtClean="0">
                <a:latin typeface="楷体" pitchFamily="49" charset="-122"/>
                <a:ea typeface="楷体" pitchFamily="49" charset="-122"/>
              </a:rPr>
              <a:t>开启智慧大门的金钥匙</a:t>
            </a:r>
            <a:endParaRPr lang="en-US" altLang="zh-CN" sz="2400" b="1" dirty="0" smtClean="0">
              <a:latin typeface="楷体" pitchFamily="49" charset="-122"/>
              <a:ea typeface="楷体" pitchFamily="49" charset="-122"/>
            </a:endParaRPr>
          </a:p>
          <a:p>
            <a:pPr lvl="2"/>
            <a:r>
              <a:rPr lang="zh-CN" altLang="en-US" sz="2400" dirty="0" smtClean="0">
                <a:latin typeface="楷体" pitchFamily="49" charset="-122"/>
                <a:ea typeface="楷体" pitchFamily="49" charset="-122"/>
              </a:rPr>
              <a:t>珠心算是将数字变成算珠符号浮现在脑中，依据珠算原理进行加减乘除运算的一种计算方法。</a:t>
            </a:r>
            <a:endParaRPr lang="en-US" altLang="zh-CN" sz="2400" dirty="0" smtClean="0">
              <a:latin typeface="楷体" pitchFamily="49" charset="-122"/>
              <a:ea typeface="楷体" pitchFamily="49" charset="-122"/>
            </a:endParaRPr>
          </a:p>
          <a:p>
            <a:pPr lvl="2"/>
            <a:r>
              <a:rPr lang="zh-CN" altLang="en-US" sz="2400" dirty="0" smtClean="0">
                <a:latin typeface="楷体" pitchFamily="49" charset="-122"/>
                <a:ea typeface="楷体" pitchFamily="49" charset="-122"/>
              </a:rPr>
              <a:t>它将中国传统的珠算方法与形象记忆巧妙结合，通过“脑映像”（在脑子里打算盘）得出运算结果</a:t>
            </a:r>
            <a:endParaRPr lang="en-US" altLang="zh-CN" sz="2400" dirty="0" smtClean="0">
              <a:latin typeface="楷体" pitchFamily="49" charset="-122"/>
              <a:ea typeface="楷体" pitchFamily="49" charset="-122"/>
            </a:endParaRPr>
          </a:p>
          <a:p>
            <a:pPr lvl="2"/>
            <a:r>
              <a:rPr lang="zh-CN" altLang="en-US" sz="2400" dirty="0" smtClean="0">
                <a:latin typeface="楷体" pitchFamily="49" charset="-122"/>
                <a:ea typeface="楷体" pitchFamily="49" charset="-122"/>
              </a:rPr>
              <a:t>脑科学研究证实，学习珠心算通过左右手并用，能促进儿童左右脑平衡发展，特别是右脑发育，有利于增强幼儿记忆力、理解力、注意力、思维力和想象力</a:t>
            </a:r>
            <a:endParaRPr lang="en-US" altLang="zh-CN" sz="2400" dirty="0" smtClean="0">
              <a:latin typeface="楷体" pitchFamily="49" charset="-122"/>
              <a:ea typeface="楷体" pitchFamily="49" charset="-122"/>
            </a:endParaRPr>
          </a:p>
          <a:p>
            <a:pPr lvl="1"/>
            <a:endParaRPr lang="en-US" sz="4100" b="1" u="sng" dirty="0">
              <a:solidFill>
                <a:schemeClr val="accent6">
                  <a:lumMod val="60000"/>
                  <a:lumOff val="40000"/>
                </a:schemeClr>
              </a:solidFill>
              <a:effectLst>
                <a:outerShdw blurRad="38100" dist="38100" dir="2700000" algn="tl">
                  <a:srgbClr val="000000">
                    <a:alpha val="43137"/>
                  </a:srgbClr>
                </a:outerShdw>
              </a:effectLst>
              <a:latin typeface="楷体" pitchFamily="49" charset="-122"/>
              <a:ea typeface="楷体" pitchFamily="49" charset="-122"/>
            </a:endParaRPr>
          </a:p>
        </p:txBody>
      </p:sp>
      <p:pic>
        <p:nvPicPr>
          <p:cNvPr id="6" name="Picture 5" descr="4_s1_150515095331847237.jpg"/>
          <p:cNvPicPr>
            <a:picLocks noChangeAspect="1"/>
          </p:cNvPicPr>
          <p:nvPr/>
        </p:nvPicPr>
        <p:blipFill>
          <a:blip r:embed="rId2" cstate="print"/>
          <a:stretch>
            <a:fillRect/>
          </a:stretch>
        </p:blipFill>
        <p:spPr>
          <a:xfrm>
            <a:off x="4676501" y="1612718"/>
            <a:ext cx="3735979" cy="194037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ek-clock-1.jpg"/>
          <p:cNvPicPr>
            <a:picLocks noChangeAspect="1"/>
          </p:cNvPicPr>
          <p:nvPr/>
        </p:nvPicPr>
        <p:blipFill>
          <a:blip r:embed="rId2" cstate="print">
            <a:lum/>
          </a:blip>
          <a:stretch>
            <a:fillRect/>
          </a:stretch>
        </p:blipFill>
        <p:spPr>
          <a:xfrm>
            <a:off x="6938555" y="0"/>
            <a:ext cx="2022565" cy="2047847"/>
          </a:xfrm>
          <a:prstGeom prst="rect">
            <a:avLst/>
          </a:prstGeom>
          <a:ln>
            <a:noFill/>
          </a:ln>
          <a:effectLst>
            <a:softEdge rad="112500"/>
          </a:effectLst>
        </p:spPr>
      </p:pic>
      <p:sp>
        <p:nvSpPr>
          <p:cNvPr id="5" name="Title 1"/>
          <p:cNvSpPr>
            <a:spLocks noGrp="1"/>
          </p:cNvSpPr>
          <p:nvPr>
            <p:ph type="title"/>
          </p:nvPr>
        </p:nvSpPr>
        <p:spPr>
          <a:xfrm>
            <a:off x="457201" y="39189"/>
            <a:ext cx="4754880" cy="640080"/>
          </a:xfrm>
        </p:spPr>
        <p:txBody>
          <a:bodyPr>
            <a:noAutofit/>
          </a:bodyPr>
          <a:lstStyle/>
          <a:p>
            <a:r>
              <a:rPr lang="en-US" altLang="zh-CN" sz="4000" b="1" dirty="0" err="1" smtClean="0">
                <a:solidFill>
                  <a:schemeClr val="accent1">
                    <a:lumMod val="50000"/>
                  </a:schemeClr>
                </a:solidFill>
                <a:latin typeface="Comic Sans MS" pitchFamily="66" charset="0"/>
              </a:rPr>
              <a:t>Kidoland</a:t>
            </a:r>
            <a:r>
              <a:rPr lang="ja-JP" altLang="en-US" sz="2800" b="1" smtClean="0">
                <a:solidFill>
                  <a:schemeClr val="accent1">
                    <a:lumMod val="50000"/>
                  </a:schemeClr>
                </a:solidFill>
                <a:latin typeface="Comic Sans MS" pitchFamily="66" charset="0"/>
              </a:rPr>
              <a:t>の</a:t>
            </a:r>
            <a:r>
              <a:rPr lang="zh-CN" altLang="en-US" sz="4000" b="1" dirty="0" smtClean="0">
                <a:solidFill>
                  <a:schemeClr val="accent1">
                    <a:lumMod val="50000"/>
                  </a:schemeClr>
                </a:solidFill>
                <a:latin typeface="楷体" pitchFamily="49" charset="-122"/>
                <a:ea typeface="楷体" pitchFamily="49" charset="-122"/>
              </a:rPr>
              <a:t>特色</a:t>
            </a:r>
            <a:endParaRPr lang="en-US" sz="2800" b="1" dirty="0">
              <a:solidFill>
                <a:schemeClr val="accent1">
                  <a:lumMod val="50000"/>
                </a:schemeClr>
              </a:solidFill>
              <a:latin typeface="楷体" pitchFamily="49" charset="-122"/>
              <a:ea typeface="楷体" pitchFamily="49" charset="-122"/>
            </a:endParaRPr>
          </a:p>
        </p:txBody>
      </p:sp>
      <p:sp>
        <p:nvSpPr>
          <p:cNvPr id="9" name="Content Placeholder 8"/>
          <p:cNvSpPr>
            <a:spLocks noGrp="1"/>
          </p:cNvSpPr>
          <p:nvPr>
            <p:ph sz="quarter" idx="1"/>
          </p:nvPr>
        </p:nvSpPr>
        <p:spPr>
          <a:xfrm>
            <a:off x="313507" y="920929"/>
            <a:ext cx="8242663" cy="5767253"/>
          </a:xfrm>
        </p:spPr>
        <p:txBody>
          <a:bodyPr>
            <a:normAutofit/>
          </a:bodyPr>
          <a:lstStyle/>
          <a:p>
            <a:r>
              <a:rPr lang="zh-CN" altLang="en-US" sz="4000" u="sng" dirty="0" smtClean="0">
                <a:solidFill>
                  <a:srgbClr val="0070C0"/>
                </a:solidFill>
                <a:effectLst>
                  <a:outerShdw blurRad="38100" dist="38100" dir="2700000" algn="tl">
                    <a:srgbClr val="000000">
                      <a:alpha val="43137"/>
                    </a:srgbClr>
                  </a:outerShdw>
                </a:effectLst>
                <a:latin typeface="楷体" pitchFamily="49" charset="-122"/>
                <a:ea typeface="楷体" pitchFamily="49" charset="-122"/>
              </a:rPr>
              <a:t>创意数学™ </a:t>
            </a:r>
            <a:r>
              <a:rPr lang="en-US" altLang="zh-CN" sz="4000" u="sng" dirty="0" smtClean="0">
                <a:solidFill>
                  <a:srgbClr val="0070C0"/>
                </a:solidFill>
                <a:effectLst>
                  <a:outerShdw blurRad="38100" dist="38100" dir="2700000" algn="tl">
                    <a:srgbClr val="000000">
                      <a:alpha val="43137"/>
                    </a:srgbClr>
                  </a:outerShdw>
                </a:effectLst>
                <a:latin typeface="Comic Sans MS" pitchFamily="66" charset="0"/>
                <a:ea typeface="楷体" pitchFamily="49" charset="-122"/>
              </a:rPr>
              <a:t>Creative Math</a:t>
            </a:r>
          </a:p>
          <a:p>
            <a:r>
              <a:rPr lang="zh-CN" altLang="en-US" sz="2800" dirty="0" smtClean="0">
                <a:latin typeface="楷体" pitchFamily="49" charset="-122"/>
                <a:ea typeface="楷体" pitchFamily="49" charset="-122"/>
              </a:rPr>
              <a:t>课程创办人张宝幼老师（</a:t>
            </a:r>
            <a:r>
              <a:rPr lang="en-US" altLang="zh-CN" dirty="0" err="1" smtClean="0">
                <a:latin typeface="Comic Sans MS" pitchFamily="66" charset="0"/>
                <a:ea typeface="楷体" pitchFamily="49" charset="-122"/>
              </a:rPr>
              <a:t>CreativeWizard</a:t>
            </a:r>
            <a:r>
              <a:rPr lang="zh-CN" altLang="en-US" dirty="0" smtClean="0">
                <a:latin typeface="楷体" pitchFamily="49" charset="-122"/>
                <a:ea typeface="楷体" pitchFamily="49" charset="-122"/>
              </a:rPr>
              <a:t>有限公司）</a:t>
            </a:r>
            <a:r>
              <a:rPr lang="zh-CN" altLang="en-US" sz="2800" dirty="0" smtClean="0">
                <a:latin typeface="楷体" pitchFamily="49" charset="-122"/>
                <a:ea typeface="楷体" pitchFamily="49" charset="-122"/>
              </a:rPr>
              <a:t>亲自教授与授权</a:t>
            </a:r>
            <a:endParaRPr lang="en-US" altLang="zh-CN" sz="2800" dirty="0" smtClean="0">
              <a:latin typeface="楷体" pitchFamily="49" charset="-122"/>
              <a:ea typeface="楷体" pitchFamily="49" charset="-122"/>
            </a:endParaRPr>
          </a:p>
          <a:p>
            <a:r>
              <a:rPr lang="zh-CN" altLang="en-US" sz="2800" dirty="0" smtClean="0">
                <a:latin typeface="楷体" pitchFamily="49" charset="-122"/>
                <a:ea typeface="楷体" pitchFamily="49" charset="-122"/>
              </a:rPr>
              <a:t>课程秉持着</a:t>
            </a:r>
            <a:r>
              <a:rPr lang="zh-TW" altLang="en-US" sz="2800" dirty="0" smtClean="0"/>
              <a:t> </a:t>
            </a:r>
            <a:r>
              <a:rPr lang="zh-CN" altLang="en-US" sz="2800" dirty="0" smtClean="0"/>
              <a:t>：</a:t>
            </a:r>
            <a:r>
              <a:rPr lang="zh-CN" altLang="en-US" sz="2800" u="sng" dirty="0" smtClean="0">
                <a:latin typeface="楷体" pitchFamily="49" charset="-122"/>
                <a:ea typeface="楷体" pitchFamily="49" charset="-122"/>
              </a:rPr>
              <a:t>让数学变有趣</a:t>
            </a:r>
            <a:r>
              <a:rPr lang="zh-CN" altLang="en-US" sz="2800" dirty="0" smtClean="0">
                <a:latin typeface="楷体" pitchFamily="49" charset="-122"/>
                <a:ea typeface="楷体" pitchFamily="49" charset="-122"/>
              </a:rPr>
              <a:t>的创意教学理念，譬如创意就是把</a:t>
            </a:r>
            <a:r>
              <a:rPr lang="zh-CN" altLang="en-US" sz="2800" u="sng" dirty="0" smtClean="0">
                <a:latin typeface="楷体" pitchFamily="49" charset="-122"/>
                <a:ea typeface="楷体" pitchFamily="49" charset="-122"/>
              </a:rPr>
              <a:t>事情做得更快、更好</a:t>
            </a:r>
            <a:r>
              <a:rPr lang="zh-CN" altLang="en-US" sz="2800" dirty="0" smtClean="0">
                <a:latin typeface="楷体" pitchFamily="49" charset="-122"/>
                <a:ea typeface="楷体" pitchFamily="49" charset="-122"/>
              </a:rPr>
              <a:t>、；创意就是</a:t>
            </a:r>
            <a:r>
              <a:rPr lang="zh-CN" altLang="en-US" sz="2800" u="sng" dirty="0" smtClean="0">
                <a:latin typeface="楷体" pitchFamily="49" charset="-122"/>
                <a:ea typeface="楷体" pitchFamily="49" charset="-122"/>
              </a:rPr>
              <a:t>多样化</a:t>
            </a:r>
            <a:r>
              <a:rPr lang="zh-CN" altLang="en-US" sz="2800" dirty="0" smtClean="0">
                <a:latin typeface="楷体" pitchFamily="49" charset="-122"/>
                <a:ea typeface="楷体" pitchFamily="49" charset="-122"/>
              </a:rPr>
              <a:t>；创意就是</a:t>
            </a:r>
            <a:r>
              <a:rPr lang="zh-CN" altLang="en-US" sz="2800" u="sng" dirty="0" smtClean="0">
                <a:latin typeface="楷体" pitchFamily="49" charset="-122"/>
                <a:ea typeface="楷体" pitchFamily="49" charset="-122"/>
              </a:rPr>
              <a:t>与不相关的事物做联系</a:t>
            </a:r>
            <a:r>
              <a:rPr lang="zh-CN" altLang="en-US" sz="2800" dirty="0" smtClean="0">
                <a:latin typeface="楷体" pitchFamily="49" charset="-122"/>
                <a:ea typeface="楷体" pitchFamily="49" charset="-122"/>
              </a:rPr>
              <a:t>等</a:t>
            </a:r>
            <a:endParaRPr lang="en-US" altLang="zh-CN" sz="2800" dirty="0" smtClean="0">
              <a:latin typeface="楷体" pitchFamily="49" charset="-122"/>
              <a:ea typeface="楷体" pitchFamily="49" charset="-122"/>
            </a:endParaRPr>
          </a:p>
          <a:p>
            <a:r>
              <a:rPr lang="zh-CN" altLang="en-US" sz="2800" dirty="0" smtClean="0">
                <a:latin typeface="楷体" pitchFamily="49" charset="-122"/>
                <a:ea typeface="楷体" pitchFamily="49" charset="-122"/>
              </a:rPr>
              <a:t>课程针对</a:t>
            </a:r>
            <a:r>
              <a:rPr lang="en-US" altLang="zh-CN" sz="2800" dirty="0" smtClean="0">
                <a:latin typeface="楷体" pitchFamily="49" charset="-122"/>
                <a:ea typeface="楷体" pitchFamily="49" charset="-122"/>
              </a:rPr>
              <a:t>3</a:t>
            </a:r>
            <a:r>
              <a:rPr lang="zh-CN" altLang="en-US" sz="2800" dirty="0" smtClean="0">
                <a:latin typeface="楷体" pitchFamily="49" charset="-122"/>
                <a:ea typeface="楷体" pitchFamily="49" charset="-122"/>
              </a:rPr>
              <a:t>到</a:t>
            </a:r>
            <a:r>
              <a:rPr lang="en-US" altLang="zh-CN" sz="2800" dirty="0" smtClean="0">
                <a:latin typeface="楷体" pitchFamily="49" charset="-122"/>
                <a:ea typeface="楷体" pitchFamily="49" charset="-122"/>
              </a:rPr>
              <a:t>6</a:t>
            </a:r>
            <a:r>
              <a:rPr lang="zh-CN" altLang="en-US" sz="2800" dirty="0" smtClean="0">
                <a:latin typeface="楷体" pitchFamily="49" charset="-122"/>
                <a:ea typeface="楷体" pitchFamily="49" charset="-122"/>
              </a:rPr>
              <a:t>岁的孩童为主，以</a:t>
            </a:r>
            <a:r>
              <a:rPr lang="zh-CN" altLang="en-US" sz="2800" b="1" u="sng" dirty="0" smtClean="0">
                <a:solidFill>
                  <a:srgbClr val="C00000"/>
                </a:solidFill>
                <a:latin typeface="楷体" pitchFamily="49" charset="-122"/>
                <a:ea typeface="楷体" pitchFamily="49" charset="-122"/>
              </a:rPr>
              <a:t>创意式与启发式</a:t>
            </a:r>
            <a:r>
              <a:rPr lang="zh-CN" altLang="en-US" sz="2800" dirty="0" smtClean="0">
                <a:latin typeface="楷体" pitchFamily="49" charset="-122"/>
                <a:ea typeface="楷体" pitchFamily="49" charset="-122"/>
              </a:rPr>
              <a:t>的教学方法，采用魔术、趣题、猜谜、手动操作、游戏等等</a:t>
            </a:r>
            <a:endParaRPr lang="en-US" altLang="zh-CN" sz="2800" dirty="0" smtClean="0">
              <a:latin typeface="楷体" pitchFamily="49" charset="-122"/>
              <a:ea typeface="楷体" pitchFamily="49" charset="-122"/>
            </a:endParaRPr>
          </a:p>
          <a:p>
            <a:r>
              <a:rPr lang="zh-CN" altLang="en-US" sz="2800" dirty="0" smtClean="0">
                <a:latin typeface="楷体" pitchFamily="49" charset="-122"/>
                <a:ea typeface="楷体" pitchFamily="49" charset="-122"/>
              </a:rPr>
              <a:t>让孩童从</a:t>
            </a:r>
            <a:r>
              <a:rPr lang="zh-CN" altLang="en-US" sz="2800" u="sng" dirty="0" smtClean="0">
                <a:latin typeface="楷体" pitchFamily="49" charset="-122"/>
                <a:ea typeface="楷体" pitchFamily="49" charset="-122"/>
              </a:rPr>
              <a:t>体验中、思索中</a:t>
            </a:r>
            <a:r>
              <a:rPr lang="zh-CN" altLang="en-US" sz="2800" dirty="0" smtClean="0">
                <a:latin typeface="楷体" pitchFamily="49" charset="-122"/>
                <a:ea typeface="楷体" pitchFamily="49" charset="-122"/>
              </a:rPr>
              <a:t>，开启孩童的</a:t>
            </a:r>
            <a:r>
              <a:rPr lang="zh-CN" altLang="en-US" sz="2800" u="sng" dirty="0" smtClean="0">
                <a:solidFill>
                  <a:srgbClr val="C00000"/>
                </a:solidFill>
                <a:latin typeface="楷体" pitchFamily="49" charset="-122"/>
                <a:ea typeface="楷体" pitchFamily="49" charset="-122"/>
              </a:rPr>
              <a:t>创意思维模式</a:t>
            </a:r>
            <a:r>
              <a:rPr lang="zh-CN" altLang="en-US" sz="2800" dirty="0" smtClean="0">
                <a:latin typeface="楷体" pitchFamily="49" charset="-122"/>
                <a:ea typeface="楷体" pitchFamily="49" charset="-122"/>
              </a:rPr>
              <a:t>，不被现有死板的思维模式所束缚，从而跳出有限的</a:t>
            </a:r>
            <a:r>
              <a:rPr lang="zh-TW" altLang="en-US" sz="2800" dirty="0" smtClean="0">
                <a:latin typeface="楷体" pitchFamily="49" charset="-122"/>
                <a:ea typeface="楷体" pitchFamily="49" charset="-122"/>
              </a:rPr>
              <a:t>思想框框</a:t>
            </a:r>
            <a:r>
              <a:rPr lang="zh-CN" altLang="en-US" sz="2800" dirty="0" smtClean="0">
                <a:latin typeface="楷体" pitchFamily="49" charset="-122"/>
                <a:ea typeface="楷体" pitchFamily="49" charset="-122"/>
              </a:rPr>
              <a:t>，把不可能变成可能！</a:t>
            </a:r>
          </a:p>
          <a:p>
            <a:pPr lvl="3"/>
            <a:endParaRPr lang="zh-CN" altLang="en-US" sz="3200" dirty="0" smtClean="0">
              <a:latin typeface="楷体" pitchFamily="49" charset="-122"/>
              <a:ea typeface="楷体" pitchFamily="49" charset="-122"/>
            </a:endParaRPr>
          </a:p>
          <a:p>
            <a:pPr>
              <a:buNone/>
            </a:pPr>
            <a:endParaRPr lang="en-US" altLang="zh-CN" sz="2800" dirty="0" smtClean="0">
              <a:latin typeface="楷体" pitchFamily="49" charset="-122"/>
              <a:ea typeface="楷体" pitchFamily="49" charset="-122"/>
            </a:endParaRPr>
          </a:p>
          <a:p>
            <a:pPr lvl="1"/>
            <a:endParaRPr lang="en-US" sz="4100" b="1" u="sng" dirty="0">
              <a:solidFill>
                <a:schemeClr val="accent6">
                  <a:lumMod val="60000"/>
                  <a:lumOff val="40000"/>
                </a:schemeClr>
              </a:solidFill>
              <a:effectLst>
                <a:outerShdw blurRad="38100" dist="38100" dir="2700000" algn="tl">
                  <a:srgbClr val="000000">
                    <a:alpha val="43137"/>
                  </a:srgbClr>
                </a:outerShdw>
              </a:effectLst>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7467600" cy="1038811"/>
          </a:xfrm>
        </p:spPr>
        <p:txBody>
          <a:bodyPr>
            <a:normAutofit/>
          </a:bodyPr>
          <a:lstStyle/>
          <a:p>
            <a:r>
              <a:rPr lang="en-US" altLang="zh-CN" sz="5400" b="1" dirty="0" err="1" smtClean="0">
                <a:solidFill>
                  <a:schemeClr val="accent1">
                    <a:lumMod val="50000"/>
                  </a:schemeClr>
                </a:solidFill>
                <a:latin typeface="Comic Sans MS" pitchFamily="66" charset="0"/>
              </a:rPr>
              <a:t>Kidoland</a:t>
            </a:r>
            <a:r>
              <a:rPr lang="ja-JP" altLang="en-US" sz="4400" b="1" smtClean="0">
                <a:solidFill>
                  <a:schemeClr val="accent1">
                    <a:lumMod val="50000"/>
                  </a:schemeClr>
                </a:solidFill>
                <a:latin typeface="Comic Sans MS" pitchFamily="66" charset="0"/>
              </a:rPr>
              <a:t>の</a:t>
            </a:r>
            <a:r>
              <a:rPr lang="zh-CN" altLang="en-US" sz="5400" b="1" dirty="0" smtClean="0">
                <a:solidFill>
                  <a:schemeClr val="accent1">
                    <a:lumMod val="50000"/>
                  </a:schemeClr>
                </a:solidFill>
                <a:latin typeface="楷体" pitchFamily="49" charset="-122"/>
                <a:ea typeface="楷体" pitchFamily="49" charset="-122"/>
              </a:rPr>
              <a:t>特色</a:t>
            </a:r>
            <a:endParaRPr lang="en-US" sz="4400" b="1" dirty="0">
              <a:solidFill>
                <a:schemeClr val="accent1">
                  <a:lumMod val="50000"/>
                </a:schemeClr>
              </a:solidFill>
              <a:latin typeface="楷体" pitchFamily="49" charset="-122"/>
              <a:ea typeface="楷体" pitchFamily="49" charset="-122"/>
            </a:endParaRPr>
          </a:p>
        </p:txBody>
      </p:sp>
      <p:sp>
        <p:nvSpPr>
          <p:cNvPr id="3" name="Content Placeholder 2"/>
          <p:cNvSpPr>
            <a:spLocks noGrp="1"/>
          </p:cNvSpPr>
          <p:nvPr>
            <p:ph sz="quarter" idx="1"/>
          </p:nvPr>
        </p:nvSpPr>
        <p:spPr>
          <a:xfrm>
            <a:off x="209006" y="1273622"/>
            <a:ext cx="4493623" cy="5166366"/>
          </a:xfrm>
        </p:spPr>
        <p:txBody>
          <a:bodyPr>
            <a:normAutofit/>
          </a:bodyPr>
          <a:lstStyle/>
          <a:p>
            <a:r>
              <a:rPr lang="zh-CN" altLang="en-US" sz="36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数码学习系统</a:t>
            </a:r>
            <a:r>
              <a:rPr lang="en-US" altLang="zh-CN" sz="2800" b="1" u="sng" dirty="0" smtClean="0">
                <a:solidFill>
                  <a:srgbClr val="000099"/>
                </a:solidFill>
                <a:latin typeface="Comic Sans MS" pitchFamily="66" charset="0"/>
                <a:ea typeface="楷体" pitchFamily="49" charset="-122"/>
              </a:rPr>
              <a:t>Digital Learning System</a:t>
            </a:r>
            <a:r>
              <a:rPr lang="zh-CN" altLang="en-US" sz="2800" b="1" u="sng" dirty="0" smtClean="0">
                <a:solidFill>
                  <a:srgbClr val="000099"/>
                </a:solidFill>
                <a:latin typeface="Comic Sans MS" pitchFamily="66" charset="0"/>
                <a:ea typeface="楷体" pitchFamily="49" charset="-122"/>
              </a:rPr>
              <a:t>（</a:t>
            </a:r>
            <a:r>
              <a:rPr lang="en-US" altLang="zh-CN" sz="2800" b="1" u="sng" dirty="0" smtClean="0">
                <a:solidFill>
                  <a:srgbClr val="000099"/>
                </a:solidFill>
                <a:latin typeface="Comic Sans MS" pitchFamily="66" charset="0"/>
                <a:ea typeface="楷体" pitchFamily="49" charset="-122"/>
              </a:rPr>
              <a:t>DLS</a:t>
            </a:r>
            <a:r>
              <a:rPr lang="zh-CN" altLang="en-US" sz="2800" b="1" u="sng" dirty="0" smtClean="0">
                <a:solidFill>
                  <a:srgbClr val="000099"/>
                </a:solidFill>
                <a:latin typeface="Comic Sans MS" pitchFamily="66" charset="0"/>
                <a:ea typeface="楷体" pitchFamily="49" charset="-122"/>
              </a:rPr>
              <a:t>）</a:t>
            </a:r>
            <a:endParaRPr lang="en-US" altLang="zh-CN" sz="2800" b="1" u="sng" dirty="0" smtClean="0">
              <a:solidFill>
                <a:srgbClr val="000099"/>
              </a:solidFill>
              <a:latin typeface="Comic Sans MS" pitchFamily="66" charset="0"/>
              <a:ea typeface="楷体" pitchFamily="49" charset="-122"/>
            </a:endParaRPr>
          </a:p>
          <a:p>
            <a:pPr lvl="1"/>
            <a:r>
              <a:rPr lang="zh-CN" altLang="en-US" sz="3300" dirty="0" smtClean="0">
                <a:latin typeface="楷体" pitchFamily="49" charset="-122"/>
                <a:ea typeface="楷体" pitchFamily="49" charset="-122"/>
              </a:rPr>
              <a:t>以有趣生动的方式，帮助学生在课后自我复习三语认字阅读及珠心算</a:t>
            </a:r>
            <a:endParaRPr lang="en-US" altLang="zh-CN" sz="3300" dirty="0" smtClean="0">
              <a:latin typeface="楷体" pitchFamily="49" charset="-122"/>
              <a:ea typeface="楷体" pitchFamily="49" charset="-122"/>
            </a:endParaRPr>
          </a:p>
          <a:p>
            <a:pPr lvl="1"/>
            <a:r>
              <a:rPr lang="zh-CN" altLang="en-US" sz="3300" dirty="0" smtClean="0">
                <a:latin typeface="楷体" pitchFamily="49" charset="-122"/>
                <a:ea typeface="楷体" pitchFamily="49" charset="-122"/>
              </a:rPr>
              <a:t>加强学习效果</a:t>
            </a:r>
            <a:endParaRPr lang="en-US" altLang="zh-CN" sz="3200" dirty="0" smtClean="0">
              <a:latin typeface="楷体" pitchFamily="49" charset="-122"/>
              <a:ea typeface="楷体" pitchFamily="49" charset="-122"/>
            </a:endParaRPr>
          </a:p>
          <a:p>
            <a:pPr lvl="1"/>
            <a:endParaRPr lang="en-US" altLang="zh-CN" sz="3200" b="1" dirty="0" smtClean="0">
              <a:latin typeface="楷体" pitchFamily="49" charset="-122"/>
              <a:ea typeface="楷体" pitchFamily="49" charset="-122"/>
            </a:endParaRPr>
          </a:p>
          <a:p>
            <a:pPr lvl="1"/>
            <a:endParaRPr lang="en-US" altLang="zh-CN" sz="3200" b="1" dirty="0" smtClean="0">
              <a:latin typeface="楷体" pitchFamily="49" charset="-122"/>
              <a:ea typeface="楷体" pitchFamily="49" charset="-122"/>
            </a:endParaRPr>
          </a:p>
          <a:p>
            <a:endParaRPr lang="en-US" dirty="0">
              <a:latin typeface="楷体" pitchFamily="49" charset="-122"/>
              <a:ea typeface="楷体" pitchFamily="49" charset="-122"/>
            </a:endParaRPr>
          </a:p>
        </p:txBody>
      </p:sp>
      <p:pic>
        <p:nvPicPr>
          <p:cNvPr id="4" name="Picture 3" descr="09103972.jpg"/>
          <p:cNvPicPr>
            <a:picLocks noChangeAspect="1"/>
          </p:cNvPicPr>
          <p:nvPr/>
        </p:nvPicPr>
        <p:blipFill>
          <a:blip r:embed="rId2" cstate="print"/>
          <a:srcRect b="8027"/>
          <a:stretch>
            <a:fillRect/>
          </a:stretch>
        </p:blipFill>
        <p:spPr>
          <a:xfrm>
            <a:off x="4715692" y="2743200"/>
            <a:ext cx="4428308" cy="4114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2_06475be1e41564afae39445f20f9b9cbeccb1fff.jpg"/>
          <p:cNvPicPr>
            <a:picLocks noChangeAspect="1"/>
          </p:cNvPicPr>
          <p:nvPr/>
        </p:nvPicPr>
        <p:blipFill>
          <a:blip r:embed="rId2" cstate="print"/>
          <a:stretch>
            <a:fillRect/>
          </a:stretch>
        </p:blipFill>
        <p:spPr>
          <a:xfrm>
            <a:off x="5371756" y="0"/>
            <a:ext cx="3772243" cy="2037806"/>
          </a:xfrm>
          <a:prstGeom prst="rect">
            <a:avLst/>
          </a:prstGeom>
          <a:ln>
            <a:noFill/>
          </a:ln>
          <a:effectLst>
            <a:softEdge rad="112500"/>
          </a:effectLst>
        </p:spPr>
      </p:pic>
      <p:sp>
        <p:nvSpPr>
          <p:cNvPr id="5" name="Title 1"/>
          <p:cNvSpPr>
            <a:spLocks noGrp="1"/>
          </p:cNvSpPr>
          <p:nvPr>
            <p:ph type="title"/>
          </p:nvPr>
        </p:nvSpPr>
        <p:spPr>
          <a:xfrm>
            <a:off x="300445" y="535577"/>
            <a:ext cx="5917474" cy="640080"/>
          </a:xfrm>
        </p:spPr>
        <p:txBody>
          <a:bodyPr>
            <a:normAutofit fontScale="90000"/>
          </a:bodyPr>
          <a:lstStyle/>
          <a:p>
            <a:r>
              <a:rPr lang="en-US" altLang="zh-CN" sz="5400" b="1" dirty="0" err="1" smtClean="0">
                <a:solidFill>
                  <a:schemeClr val="accent1">
                    <a:lumMod val="50000"/>
                  </a:schemeClr>
                </a:solidFill>
                <a:latin typeface="Comic Sans MS" pitchFamily="66" charset="0"/>
              </a:rPr>
              <a:t>Kidoland</a:t>
            </a:r>
            <a:r>
              <a:rPr lang="ja-JP" altLang="en-US" sz="4400" b="1" smtClean="0">
                <a:solidFill>
                  <a:schemeClr val="accent1">
                    <a:lumMod val="50000"/>
                  </a:schemeClr>
                </a:solidFill>
                <a:latin typeface="Comic Sans MS" pitchFamily="66" charset="0"/>
              </a:rPr>
              <a:t>の</a:t>
            </a:r>
            <a:r>
              <a:rPr lang="zh-CN" altLang="en-US" sz="5400" b="1" dirty="0" smtClean="0">
                <a:solidFill>
                  <a:schemeClr val="accent1">
                    <a:lumMod val="50000"/>
                  </a:schemeClr>
                </a:solidFill>
                <a:latin typeface="楷体" pitchFamily="49" charset="-122"/>
                <a:ea typeface="楷体" pitchFamily="49" charset="-122"/>
              </a:rPr>
              <a:t>特色</a:t>
            </a:r>
            <a:endParaRPr lang="en-US" sz="4400" b="1" dirty="0">
              <a:solidFill>
                <a:schemeClr val="accent1">
                  <a:lumMod val="50000"/>
                </a:schemeClr>
              </a:solidFill>
              <a:latin typeface="楷体" pitchFamily="49" charset="-122"/>
              <a:ea typeface="楷体" pitchFamily="49" charset="-122"/>
            </a:endParaRPr>
          </a:p>
        </p:txBody>
      </p:sp>
      <p:sp>
        <p:nvSpPr>
          <p:cNvPr id="9" name="Content Placeholder 8"/>
          <p:cNvSpPr>
            <a:spLocks noGrp="1"/>
          </p:cNvSpPr>
          <p:nvPr>
            <p:ph sz="quarter" idx="1"/>
          </p:nvPr>
        </p:nvSpPr>
        <p:spPr>
          <a:xfrm>
            <a:off x="169816" y="1273627"/>
            <a:ext cx="8242663" cy="5414556"/>
          </a:xfrm>
        </p:spPr>
        <p:txBody>
          <a:bodyPr>
            <a:normAutofit fontScale="92500" lnSpcReduction="10000"/>
          </a:bodyPr>
          <a:lstStyle/>
          <a:p>
            <a:r>
              <a:rPr lang="zh-CN" altLang="en-US" sz="4300" b="1" u="sng" dirty="0" smtClean="0">
                <a:solidFill>
                  <a:schemeClr val="accent6">
                    <a:lumMod val="60000"/>
                    <a:lumOff val="40000"/>
                  </a:schemeClr>
                </a:solidFill>
                <a:effectLst>
                  <a:outerShdw blurRad="38100" dist="38100" dir="2700000" algn="tl">
                    <a:srgbClr val="000000">
                      <a:alpha val="43137"/>
                    </a:srgbClr>
                  </a:outerShdw>
                </a:effectLst>
                <a:latin typeface="楷体" pitchFamily="49" charset="-122"/>
                <a:ea typeface="楷体" pitchFamily="49" charset="-122"/>
              </a:rPr>
              <a:t>益智玩具 </a:t>
            </a:r>
            <a:r>
              <a:rPr lang="en-US" altLang="zh-CN" sz="4300" b="1" u="sng" dirty="0" err="1" smtClean="0">
                <a:solidFill>
                  <a:schemeClr val="accent6">
                    <a:lumMod val="60000"/>
                    <a:lumOff val="40000"/>
                  </a:schemeClr>
                </a:solidFill>
                <a:effectLst>
                  <a:outerShdw blurRad="38100" dist="38100" dir="2700000" algn="tl">
                    <a:srgbClr val="000000">
                      <a:alpha val="43137"/>
                    </a:srgbClr>
                  </a:outerShdw>
                </a:effectLst>
                <a:latin typeface="楷体" pitchFamily="49" charset="-122"/>
                <a:ea typeface="楷体" pitchFamily="49" charset="-122"/>
              </a:rPr>
              <a:t>Edu</a:t>
            </a:r>
            <a:r>
              <a:rPr lang="en-US" altLang="zh-CN" sz="4300" b="1" u="sng" dirty="0" smtClean="0">
                <a:solidFill>
                  <a:schemeClr val="accent6">
                    <a:lumMod val="60000"/>
                    <a:lumOff val="40000"/>
                  </a:schemeClr>
                </a:solidFill>
                <a:effectLst>
                  <a:outerShdw blurRad="38100" dist="38100" dir="2700000" algn="tl">
                    <a:srgbClr val="000000">
                      <a:alpha val="43137"/>
                    </a:srgbClr>
                  </a:outerShdw>
                </a:effectLst>
                <a:latin typeface="楷体" pitchFamily="49" charset="-122"/>
                <a:ea typeface="楷体" pitchFamily="49" charset="-122"/>
              </a:rPr>
              <a:t> Toys</a:t>
            </a:r>
          </a:p>
          <a:p>
            <a:pPr lvl="1"/>
            <a:r>
              <a:rPr lang="zh-CN" altLang="en-US" sz="3000" dirty="0" smtClean="0">
                <a:latin typeface="楷体" pitchFamily="49" charset="-122"/>
                <a:ea typeface="楷体" pitchFamily="49" charset="-122"/>
              </a:rPr>
              <a:t>顾名思义就是可以让孩子在玩的过程中开发智力的玩具。</a:t>
            </a:r>
            <a:endParaRPr lang="en-US" altLang="zh-CN" sz="3000" dirty="0" smtClean="0">
              <a:latin typeface="楷体" pitchFamily="49" charset="-122"/>
              <a:ea typeface="楷体" pitchFamily="49" charset="-122"/>
            </a:endParaRPr>
          </a:p>
          <a:p>
            <a:pPr lvl="2"/>
            <a:r>
              <a:rPr lang="zh-CN" altLang="en-US" sz="3000" b="1" u="sng" dirty="0" smtClean="0">
                <a:latin typeface="楷体" pitchFamily="49" charset="-122"/>
                <a:ea typeface="楷体" pitchFamily="49" charset="-122"/>
              </a:rPr>
              <a:t>刺激官能发展</a:t>
            </a:r>
            <a:endParaRPr lang="en-US" altLang="zh-CN" sz="3000" b="1" u="sng" dirty="0" smtClean="0">
              <a:latin typeface="楷体" pitchFamily="49" charset="-122"/>
              <a:ea typeface="楷体" pitchFamily="49" charset="-122"/>
            </a:endParaRPr>
          </a:p>
          <a:p>
            <a:pPr lvl="3"/>
            <a:r>
              <a:rPr lang="zh-CN" altLang="en-US" sz="3200" dirty="0" smtClean="0">
                <a:latin typeface="楷体" pitchFamily="49" charset="-122"/>
                <a:ea typeface="楷体" pitchFamily="49" charset="-122"/>
              </a:rPr>
              <a:t>玩具可鼓励孩子用感官去接触世界，例如刺激他们的视觉，听觉和触觉，帮助他们配合身上各种感官的反应，来接触和认知外间新奇的万事万物。有些会发出声响的上佳工具。有些则设计得颜色鲜艳，线条吸引，能直接带给孩子视觉上的刺激。不同的益智玩具，都是辅助孩子认识世界的有效工具。</a:t>
            </a:r>
          </a:p>
          <a:p>
            <a:pPr>
              <a:buNone/>
            </a:pPr>
            <a:endParaRPr lang="en-US" altLang="zh-CN" sz="2800" dirty="0" smtClean="0">
              <a:latin typeface="楷体" pitchFamily="49" charset="-122"/>
              <a:ea typeface="楷体" pitchFamily="49" charset="-122"/>
            </a:endParaRPr>
          </a:p>
          <a:p>
            <a:pPr lvl="1"/>
            <a:endParaRPr lang="en-US" sz="4100" b="1" u="sng" dirty="0">
              <a:solidFill>
                <a:schemeClr val="accent6">
                  <a:lumMod val="60000"/>
                  <a:lumOff val="40000"/>
                </a:schemeClr>
              </a:solidFill>
              <a:effectLst>
                <a:outerShdw blurRad="38100" dist="38100" dir="2700000" algn="tl">
                  <a:srgbClr val="000000">
                    <a:alpha val="43137"/>
                  </a:srgbClr>
                </a:outerShdw>
              </a:effectLst>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ticle_1400980_pic.jpeg"/>
          <p:cNvPicPr>
            <a:picLocks noChangeAspect="1"/>
          </p:cNvPicPr>
          <p:nvPr/>
        </p:nvPicPr>
        <p:blipFill>
          <a:blip r:embed="rId2" cstate="print">
            <a:lum bright="-10000"/>
          </a:blip>
          <a:stretch>
            <a:fillRect/>
          </a:stretch>
        </p:blipFill>
        <p:spPr>
          <a:xfrm>
            <a:off x="-1" y="4545874"/>
            <a:ext cx="3435531" cy="2312125"/>
          </a:xfrm>
          <a:prstGeom prst="rect">
            <a:avLst/>
          </a:prstGeom>
          <a:ln>
            <a:noFill/>
          </a:ln>
          <a:effectLst>
            <a:softEdge rad="112500"/>
          </a:effectLst>
        </p:spPr>
      </p:pic>
      <p:sp>
        <p:nvSpPr>
          <p:cNvPr id="5" name="Title 1"/>
          <p:cNvSpPr>
            <a:spLocks noGrp="1"/>
          </p:cNvSpPr>
          <p:nvPr>
            <p:ph type="title"/>
          </p:nvPr>
        </p:nvSpPr>
        <p:spPr>
          <a:xfrm>
            <a:off x="457200" y="182880"/>
            <a:ext cx="5917474" cy="640080"/>
          </a:xfrm>
        </p:spPr>
        <p:txBody>
          <a:bodyPr>
            <a:normAutofit fontScale="90000"/>
          </a:bodyPr>
          <a:lstStyle/>
          <a:p>
            <a:r>
              <a:rPr lang="en-US" altLang="zh-CN" sz="5400" b="1" dirty="0" err="1" smtClean="0">
                <a:solidFill>
                  <a:schemeClr val="accent1">
                    <a:lumMod val="50000"/>
                  </a:schemeClr>
                </a:solidFill>
                <a:latin typeface="Comic Sans MS" pitchFamily="66" charset="0"/>
              </a:rPr>
              <a:t>Kidoland</a:t>
            </a:r>
            <a:r>
              <a:rPr lang="ja-JP" altLang="en-US" sz="4400" b="1" smtClean="0">
                <a:solidFill>
                  <a:schemeClr val="accent1">
                    <a:lumMod val="50000"/>
                  </a:schemeClr>
                </a:solidFill>
                <a:latin typeface="Comic Sans MS" pitchFamily="66" charset="0"/>
              </a:rPr>
              <a:t>の</a:t>
            </a:r>
            <a:r>
              <a:rPr lang="zh-CN" altLang="en-US" sz="5400" b="1" dirty="0" smtClean="0">
                <a:solidFill>
                  <a:schemeClr val="accent1">
                    <a:lumMod val="50000"/>
                  </a:schemeClr>
                </a:solidFill>
                <a:latin typeface="楷体" pitchFamily="49" charset="-122"/>
                <a:ea typeface="楷体" pitchFamily="49" charset="-122"/>
              </a:rPr>
              <a:t>特色</a:t>
            </a:r>
            <a:endParaRPr lang="en-US" sz="4400" b="1" dirty="0">
              <a:solidFill>
                <a:schemeClr val="accent1">
                  <a:lumMod val="50000"/>
                </a:schemeClr>
              </a:solidFill>
              <a:latin typeface="楷体" pitchFamily="49" charset="-122"/>
              <a:ea typeface="楷体" pitchFamily="49" charset="-122"/>
            </a:endParaRPr>
          </a:p>
        </p:txBody>
      </p:sp>
      <p:sp>
        <p:nvSpPr>
          <p:cNvPr id="9" name="Content Placeholder 8"/>
          <p:cNvSpPr>
            <a:spLocks noGrp="1"/>
          </p:cNvSpPr>
          <p:nvPr>
            <p:ph sz="quarter" idx="1"/>
          </p:nvPr>
        </p:nvSpPr>
        <p:spPr>
          <a:xfrm>
            <a:off x="365759" y="816428"/>
            <a:ext cx="8242663" cy="4251962"/>
          </a:xfrm>
        </p:spPr>
        <p:txBody>
          <a:bodyPr>
            <a:normAutofit/>
          </a:bodyPr>
          <a:lstStyle/>
          <a:p>
            <a:r>
              <a:rPr lang="zh-CN" altLang="en-US" sz="4300" b="1" u="sng" dirty="0" smtClean="0">
                <a:solidFill>
                  <a:schemeClr val="accent6">
                    <a:lumMod val="60000"/>
                    <a:lumOff val="40000"/>
                  </a:schemeClr>
                </a:solidFill>
                <a:effectLst>
                  <a:outerShdw blurRad="38100" dist="38100" dir="2700000" algn="tl">
                    <a:srgbClr val="000000">
                      <a:alpha val="43137"/>
                    </a:srgbClr>
                  </a:outerShdw>
                </a:effectLst>
                <a:latin typeface="楷体" pitchFamily="49" charset="-122"/>
                <a:ea typeface="楷体" pitchFamily="49" charset="-122"/>
              </a:rPr>
              <a:t>益智玩具 </a:t>
            </a:r>
            <a:r>
              <a:rPr lang="en-US" altLang="zh-CN" sz="4300" b="1" u="sng" dirty="0" err="1" smtClean="0">
                <a:solidFill>
                  <a:schemeClr val="accent6">
                    <a:lumMod val="60000"/>
                    <a:lumOff val="40000"/>
                  </a:schemeClr>
                </a:solidFill>
                <a:effectLst>
                  <a:outerShdw blurRad="38100" dist="38100" dir="2700000" algn="tl">
                    <a:srgbClr val="000000">
                      <a:alpha val="43137"/>
                    </a:srgbClr>
                  </a:outerShdw>
                </a:effectLst>
                <a:latin typeface="楷体" pitchFamily="49" charset="-122"/>
                <a:ea typeface="楷体" pitchFamily="49" charset="-122"/>
              </a:rPr>
              <a:t>Edu</a:t>
            </a:r>
            <a:r>
              <a:rPr lang="en-US" altLang="zh-CN" sz="4300" b="1" u="sng" dirty="0" smtClean="0">
                <a:solidFill>
                  <a:schemeClr val="accent6">
                    <a:lumMod val="60000"/>
                    <a:lumOff val="40000"/>
                  </a:schemeClr>
                </a:solidFill>
                <a:effectLst>
                  <a:outerShdw blurRad="38100" dist="38100" dir="2700000" algn="tl">
                    <a:srgbClr val="000000">
                      <a:alpha val="43137"/>
                    </a:srgbClr>
                  </a:outerShdw>
                </a:effectLst>
                <a:latin typeface="楷体" pitchFamily="49" charset="-122"/>
                <a:ea typeface="楷体" pitchFamily="49" charset="-122"/>
              </a:rPr>
              <a:t> Toys</a:t>
            </a:r>
            <a:endParaRPr lang="en-US" altLang="zh-CN" sz="3000" dirty="0" smtClean="0">
              <a:latin typeface="楷体" pitchFamily="49" charset="-122"/>
              <a:ea typeface="楷体" pitchFamily="49" charset="-122"/>
            </a:endParaRPr>
          </a:p>
          <a:p>
            <a:pPr lvl="2"/>
            <a:r>
              <a:rPr lang="zh-CN" altLang="en-US" sz="3000" b="1" u="sng" dirty="0" smtClean="0">
                <a:latin typeface="楷体" pitchFamily="49" charset="-122"/>
                <a:ea typeface="楷体" pitchFamily="49" charset="-122"/>
              </a:rPr>
              <a:t>协调身体机能</a:t>
            </a:r>
            <a:endParaRPr lang="en-US" altLang="zh-CN" sz="3000" b="1" u="sng" dirty="0" smtClean="0">
              <a:latin typeface="楷体" pitchFamily="49" charset="-122"/>
              <a:ea typeface="楷体" pitchFamily="49" charset="-122"/>
            </a:endParaRPr>
          </a:p>
          <a:p>
            <a:pPr lvl="3"/>
            <a:r>
              <a:rPr lang="zh-CN" altLang="en-US" sz="3000" dirty="0" smtClean="0">
                <a:latin typeface="楷体" pitchFamily="49" charset="-122"/>
                <a:ea typeface="楷体" pitchFamily="49" charset="-122"/>
              </a:rPr>
              <a:t>孩子的手脚协调，手眼配合等身体机能，需要训练而逐渐建立起来，玩具是最佳训练工具之一。例如孩子将一盒积木砌出图形，除了要运用头脑之外，还要手部机能的配合。所以玩具对孩子的肌肉活动，身体机能的发展，有莫大的裨益。</a:t>
            </a:r>
          </a:p>
          <a:p>
            <a:pPr lvl="3"/>
            <a:endParaRPr lang="zh-CN" altLang="en-US" sz="3200" dirty="0" smtClean="0">
              <a:latin typeface="楷体" pitchFamily="49" charset="-122"/>
              <a:ea typeface="楷体" pitchFamily="49" charset="-122"/>
            </a:endParaRPr>
          </a:p>
          <a:p>
            <a:pPr>
              <a:buNone/>
            </a:pPr>
            <a:endParaRPr lang="en-US" altLang="zh-CN" sz="2800" dirty="0" smtClean="0">
              <a:latin typeface="楷体" pitchFamily="49" charset="-122"/>
              <a:ea typeface="楷体" pitchFamily="49" charset="-122"/>
            </a:endParaRPr>
          </a:p>
          <a:p>
            <a:pPr lvl="1"/>
            <a:endParaRPr lang="en-US" sz="4100" b="1" u="sng" dirty="0">
              <a:solidFill>
                <a:schemeClr val="accent6">
                  <a:lumMod val="60000"/>
                  <a:lumOff val="40000"/>
                </a:schemeClr>
              </a:solidFill>
              <a:effectLst>
                <a:outerShdw blurRad="38100" dist="38100" dir="2700000" algn="tl">
                  <a:srgbClr val="000000">
                    <a:alpha val="43137"/>
                  </a:srgbClr>
                </a:outerShdw>
              </a:effectLst>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xresdefault.jpg"/>
          <p:cNvPicPr>
            <a:picLocks noChangeAspect="1"/>
          </p:cNvPicPr>
          <p:nvPr/>
        </p:nvPicPr>
        <p:blipFill>
          <a:blip r:embed="rId2" cstate="print">
            <a:lum contrast="10000"/>
          </a:blip>
          <a:stretch>
            <a:fillRect/>
          </a:stretch>
        </p:blipFill>
        <p:spPr>
          <a:xfrm>
            <a:off x="5614122" y="4846320"/>
            <a:ext cx="3529878" cy="1985556"/>
          </a:xfrm>
          <a:prstGeom prst="rect">
            <a:avLst/>
          </a:prstGeom>
          <a:ln>
            <a:noFill/>
          </a:ln>
          <a:effectLst>
            <a:softEdge rad="112500"/>
          </a:effectLst>
        </p:spPr>
      </p:pic>
      <p:sp>
        <p:nvSpPr>
          <p:cNvPr id="5" name="Title 1"/>
          <p:cNvSpPr>
            <a:spLocks noGrp="1"/>
          </p:cNvSpPr>
          <p:nvPr>
            <p:ph type="title"/>
          </p:nvPr>
        </p:nvSpPr>
        <p:spPr>
          <a:xfrm>
            <a:off x="457200" y="182880"/>
            <a:ext cx="5917474" cy="640080"/>
          </a:xfrm>
        </p:spPr>
        <p:txBody>
          <a:bodyPr>
            <a:normAutofit fontScale="90000"/>
          </a:bodyPr>
          <a:lstStyle/>
          <a:p>
            <a:r>
              <a:rPr lang="en-US" altLang="zh-CN" sz="5400" b="1" dirty="0" err="1" smtClean="0">
                <a:solidFill>
                  <a:schemeClr val="accent1">
                    <a:lumMod val="50000"/>
                  </a:schemeClr>
                </a:solidFill>
                <a:latin typeface="Comic Sans MS" pitchFamily="66" charset="0"/>
              </a:rPr>
              <a:t>Kidoland</a:t>
            </a:r>
            <a:r>
              <a:rPr lang="ja-JP" altLang="en-US" sz="4400" b="1" smtClean="0">
                <a:solidFill>
                  <a:schemeClr val="accent1">
                    <a:lumMod val="50000"/>
                  </a:schemeClr>
                </a:solidFill>
                <a:latin typeface="Comic Sans MS" pitchFamily="66" charset="0"/>
              </a:rPr>
              <a:t>の</a:t>
            </a:r>
            <a:r>
              <a:rPr lang="zh-CN" altLang="en-US" sz="5400" b="1" dirty="0" smtClean="0">
                <a:solidFill>
                  <a:schemeClr val="accent1">
                    <a:lumMod val="50000"/>
                  </a:schemeClr>
                </a:solidFill>
                <a:latin typeface="楷体" pitchFamily="49" charset="-122"/>
                <a:ea typeface="楷体" pitchFamily="49" charset="-122"/>
              </a:rPr>
              <a:t>特色</a:t>
            </a:r>
            <a:endParaRPr lang="en-US" sz="4400" b="1" dirty="0">
              <a:solidFill>
                <a:schemeClr val="accent1">
                  <a:lumMod val="50000"/>
                </a:schemeClr>
              </a:solidFill>
              <a:latin typeface="楷体" pitchFamily="49" charset="-122"/>
              <a:ea typeface="楷体" pitchFamily="49" charset="-122"/>
            </a:endParaRPr>
          </a:p>
        </p:txBody>
      </p:sp>
      <p:sp>
        <p:nvSpPr>
          <p:cNvPr id="9" name="Content Placeholder 8"/>
          <p:cNvSpPr>
            <a:spLocks noGrp="1"/>
          </p:cNvSpPr>
          <p:nvPr>
            <p:ph sz="quarter" idx="1"/>
          </p:nvPr>
        </p:nvSpPr>
        <p:spPr>
          <a:xfrm>
            <a:off x="365759" y="816427"/>
            <a:ext cx="8242663" cy="4460967"/>
          </a:xfrm>
        </p:spPr>
        <p:txBody>
          <a:bodyPr>
            <a:normAutofit/>
          </a:bodyPr>
          <a:lstStyle/>
          <a:p>
            <a:r>
              <a:rPr lang="zh-CN" altLang="en-US" sz="4300" b="1" u="sng" dirty="0" smtClean="0">
                <a:solidFill>
                  <a:schemeClr val="accent6">
                    <a:lumMod val="60000"/>
                    <a:lumOff val="40000"/>
                  </a:schemeClr>
                </a:solidFill>
                <a:effectLst>
                  <a:outerShdw blurRad="38100" dist="38100" dir="2700000" algn="tl">
                    <a:srgbClr val="000000">
                      <a:alpha val="43137"/>
                    </a:srgbClr>
                  </a:outerShdw>
                </a:effectLst>
                <a:latin typeface="楷体" pitchFamily="49" charset="-122"/>
                <a:ea typeface="楷体" pitchFamily="49" charset="-122"/>
              </a:rPr>
              <a:t>益智玩具 </a:t>
            </a:r>
            <a:r>
              <a:rPr lang="en-US" altLang="zh-CN" sz="4300" b="1" u="sng" dirty="0" err="1" smtClean="0">
                <a:solidFill>
                  <a:schemeClr val="accent6">
                    <a:lumMod val="60000"/>
                    <a:lumOff val="40000"/>
                  </a:schemeClr>
                </a:solidFill>
                <a:effectLst>
                  <a:outerShdw blurRad="38100" dist="38100" dir="2700000" algn="tl">
                    <a:srgbClr val="000000">
                      <a:alpha val="43137"/>
                    </a:srgbClr>
                  </a:outerShdw>
                </a:effectLst>
                <a:latin typeface="楷体" pitchFamily="49" charset="-122"/>
                <a:ea typeface="楷体" pitchFamily="49" charset="-122"/>
              </a:rPr>
              <a:t>Edu</a:t>
            </a:r>
            <a:r>
              <a:rPr lang="en-US" altLang="zh-CN" sz="4300" b="1" u="sng" dirty="0" smtClean="0">
                <a:solidFill>
                  <a:schemeClr val="accent6">
                    <a:lumMod val="60000"/>
                    <a:lumOff val="40000"/>
                  </a:schemeClr>
                </a:solidFill>
                <a:effectLst>
                  <a:outerShdw blurRad="38100" dist="38100" dir="2700000" algn="tl">
                    <a:srgbClr val="000000">
                      <a:alpha val="43137"/>
                    </a:srgbClr>
                  </a:outerShdw>
                </a:effectLst>
                <a:latin typeface="楷体" pitchFamily="49" charset="-122"/>
                <a:ea typeface="楷体" pitchFamily="49" charset="-122"/>
              </a:rPr>
              <a:t> Toys</a:t>
            </a:r>
            <a:endParaRPr lang="en-US" altLang="zh-CN" sz="3000" dirty="0" smtClean="0">
              <a:latin typeface="楷体" pitchFamily="49" charset="-122"/>
              <a:ea typeface="楷体" pitchFamily="49" charset="-122"/>
            </a:endParaRPr>
          </a:p>
          <a:p>
            <a:pPr lvl="2"/>
            <a:r>
              <a:rPr lang="zh-CN" altLang="en-US" sz="3000" b="1" dirty="0" smtClean="0">
                <a:latin typeface="楷体" pitchFamily="49" charset="-122"/>
                <a:ea typeface="楷体" pitchFamily="49" charset="-122"/>
              </a:rPr>
              <a:t>练习社交活动</a:t>
            </a:r>
            <a:endParaRPr lang="en-US" altLang="zh-CN" sz="3000" b="1" dirty="0" smtClean="0">
              <a:latin typeface="楷体" pitchFamily="49" charset="-122"/>
              <a:ea typeface="楷体" pitchFamily="49" charset="-122"/>
            </a:endParaRPr>
          </a:p>
          <a:p>
            <a:pPr lvl="3"/>
            <a:r>
              <a:rPr lang="zh-CN" altLang="en-US" sz="3200" dirty="0" smtClean="0">
                <a:latin typeface="楷体" pitchFamily="49" charset="-122"/>
                <a:ea typeface="楷体" pitchFamily="49" charset="-122"/>
              </a:rPr>
              <a:t>通过玩具，孩子在跟他们的同学玩耍的过程中，不知不觉间在发展他们的社会关系，他们在合作或竞争中即使容易产生拗撬和争吵，但其实他们正在发展合作精神和学习与人分享，为日后融入社会作好准备。</a:t>
            </a:r>
          </a:p>
          <a:p>
            <a:pPr lvl="3"/>
            <a:endParaRPr lang="zh-CN" altLang="en-US" sz="3200" dirty="0" smtClean="0">
              <a:latin typeface="楷体" pitchFamily="49" charset="-122"/>
              <a:ea typeface="楷体" pitchFamily="49" charset="-122"/>
            </a:endParaRPr>
          </a:p>
          <a:p>
            <a:pPr>
              <a:buNone/>
            </a:pPr>
            <a:endParaRPr lang="en-US" altLang="zh-CN" sz="2800" dirty="0" smtClean="0">
              <a:latin typeface="楷体" pitchFamily="49" charset="-122"/>
              <a:ea typeface="楷体" pitchFamily="49" charset="-122"/>
            </a:endParaRPr>
          </a:p>
          <a:p>
            <a:pPr lvl="1"/>
            <a:endParaRPr lang="en-US" sz="4100" b="1" u="sng" dirty="0">
              <a:solidFill>
                <a:schemeClr val="accent6">
                  <a:lumMod val="60000"/>
                  <a:lumOff val="40000"/>
                </a:schemeClr>
              </a:solidFill>
              <a:effectLst>
                <a:outerShdw blurRad="38100" dist="38100" dir="2700000" algn="tl">
                  <a:srgbClr val="000000">
                    <a:alpha val="43137"/>
                  </a:srgbClr>
                </a:outerShdw>
              </a:effectLst>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117564"/>
            <a:ext cx="5956663" cy="725302"/>
          </a:xfrm>
        </p:spPr>
        <p:txBody>
          <a:bodyPr>
            <a:normAutofit fontScale="90000"/>
          </a:bodyPr>
          <a:lstStyle/>
          <a:p>
            <a:r>
              <a:rPr lang="en-US" altLang="zh-CN" sz="5400" b="1" dirty="0" err="1" smtClean="0">
                <a:solidFill>
                  <a:schemeClr val="accent1">
                    <a:lumMod val="50000"/>
                  </a:schemeClr>
                </a:solidFill>
                <a:latin typeface="Comic Sans MS" pitchFamily="66" charset="0"/>
              </a:rPr>
              <a:t>Kidoland</a:t>
            </a:r>
            <a:r>
              <a:rPr lang="en-US" altLang="zh-CN" sz="5400" b="1" dirty="0" smtClean="0">
                <a:solidFill>
                  <a:schemeClr val="accent1">
                    <a:lumMod val="50000"/>
                  </a:schemeClr>
                </a:solidFill>
                <a:latin typeface="Comic Sans MS" pitchFamily="66" charset="0"/>
              </a:rPr>
              <a:t> </a:t>
            </a:r>
            <a:r>
              <a:rPr lang="ja-JP" altLang="en-US" sz="4400" b="1" smtClean="0">
                <a:solidFill>
                  <a:schemeClr val="accent1">
                    <a:lumMod val="50000"/>
                  </a:schemeClr>
                </a:solidFill>
                <a:latin typeface="Comic Sans MS" pitchFamily="66" charset="0"/>
              </a:rPr>
              <a:t>の</a:t>
            </a:r>
            <a:r>
              <a:rPr lang="zh-CN" altLang="en-US" sz="5400" b="1" dirty="0" smtClean="0">
                <a:solidFill>
                  <a:schemeClr val="accent1">
                    <a:lumMod val="50000"/>
                  </a:schemeClr>
                </a:solidFill>
                <a:latin typeface="楷体" pitchFamily="49" charset="-122"/>
                <a:ea typeface="楷体" pitchFamily="49" charset="-122"/>
              </a:rPr>
              <a:t>特色  </a:t>
            </a:r>
            <a:endParaRPr lang="en-US" sz="4400" b="1" dirty="0">
              <a:solidFill>
                <a:schemeClr val="accent1">
                  <a:lumMod val="50000"/>
                </a:schemeClr>
              </a:solidFill>
              <a:latin typeface="楷体" pitchFamily="49" charset="-122"/>
              <a:ea typeface="楷体" pitchFamily="49" charset="-122"/>
            </a:endParaRPr>
          </a:p>
        </p:txBody>
      </p:sp>
      <p:sp>
        <p:nvSpPr>
          <p:cNvPr id="3" name="Content Placeholder 2"/>
          <p:cNvSpPr>
            <a:spLocks noGrp="1"/>
          </p:cNvSpPr>
          <p:nvPr>
            <p:ph sz="quarter" idx="1"/>
          </p:nvPr>
        </p:nvSpPr>
        <p:spPr>
          <a:xfrm>
            <a:off x="0" y="711919"/>
            <a:ext cx="8752113" cy="5793383"/>
          </a:xfrm>
        </p:spPr>
        <p:txBody>
          <a:bodyPr>
            <a:normAutofit/>
          </a:bodyPr>
          <a:lstStyle/>
          <a:p>
            <a:r>
              <a:rPr lang="zh-CN" altLang="en-US" sz="2800" b="1" u="sng" dirty="0" smtClean="0">
                <a:solidFill>
                  <a:srgbClr val="7030A0"/>
                </a:solidFill>
                <a:effectLst>
                  <a:outerShdw blurRad="38100" dist="38100" dir="2700000" algn="tl">
                    <a:srgbClr val="000000">
                      <a:alpha val="43137"/>
                    </a:srgbClr>
                  </a:outerShdw>
                </a:effectLst>
                <a:latin typeface="Comic Sans MS" pitchFamily="66" charset="0"/>
                <a:ea typeface="楷体" pitchFamily="49" charset="-122"/>
              </a:rPr>
              <a:t>课程包含</a:t>
            </a:r>
            <a:r>
              <a:rPr lang="zh-CN" altLang="en-US" sz="4400" b="1" u="sng" dirty="0" smtClean="0">
                <a:solidFill>
                  <a:srgbClr val="7030A0"/>
                </a:solidFill>
                <a:effectLst>
                  <a:outerShdw blurRad="38100" dist="38100" dir="2700000" algn="tl">
                    <a:srgbClr val="000000">
                      <a:alpha val="43137"/>
                    </a:srgbClr>
                  </a:outerShdw>
                </a:effectLst>
                <a:latin typeface="Comic Sans MS" pitchFamily="66" charset="0"/>
                <a:ea typeface="楷体" pitchFamily="49" charset="-122"/>
              </a:rPr>
              <a:t>‘八大智能’</a:t>
            </a:r>
            <a:endParaRPr lang="en-US" altLang="zh-CN" sz="2800" b="1" u="sng" dirty="0" smtClean="0">
              <a:solidFill>
                <a:srgbClr val="7030A0"/>
              </a:solidFill>
              <a:latin typeface="Comic Sans MS" pitchFamily="66" charset="0"/>
              <a:ea typeface="楷体" pitchFamily="49" charset="-122"/>
            </a:endParaRPr>
          </a:p>
          <a:p>
            <a:pPr lvl="1"/>
            <a:endParaRPr lang="en-US" altLang="zh-CN" sz="3200" dirty="0" smtClean="0">
              <a:latin typeface="楷体" pitchFamily="49" charset="-122"/>
              <a:ea typeface="楷体" pitchFamily="49" charset="-122"/>
            </a:endParaRPr>
          </a:p>
          <a:p>
            <a:pPr lvl="1"/>
            <a:endParaRPr lang="en-US" altLang="zh-CN" sz="3200" b="1" dirty="0" smtClean="0">
              <a:latin typeface="楷体" pitchFamily="49" charset="-122"/>
              <a:ea typeface="楷体" pitchFamily="49" charset="-122"/>
            </a:endParaRPr>
          </a:p>
          <a:p>
            <a:pPr lvl="1"/>
            <a:endParaRPr lang="en-US" altLang="zh-CN" sz="3200" b="1" dirty="0" smtClean="0">
              <a:latin typeface="楷体" pitchFamily="49" charset="-122"/>
              <a:ea typeface="楷体" pitchFamily="49" charset="-122"/>
            </a:endParaRPr>
          </a:p>
          <a:p>
            <a:endParaRPr lang="en-US" dirty="0">
              <a:latin typeface="楷体" pitchFamily="49" charset="-122"/>
              <a:ea typeface="楷体" pitchFamily="49" charset="-122"/>
            </a:endParaRPr>
          </a:p>
        </p:txBody>
      </p:sp>
      <p:pic>
        <p:nvPicPr>
          <p:cNvPr id="4" name="Picture 3" descr="8brain.png"/>
          <p:cNvPicPr>
            <a:picLocks noChangeAspect="1"/>
          </p:cNvPicPr>
          <p:nvPr/>
        </p:nvPicPr>
        <p:blipFill>
          <a:blip r:embed="rId2" cstate="print"/>
          <a:stretch>
            <a:fillRect/>
          </a:stretch>
        </p:blipFill>
        <p:spPr>
          <a:xfrm>
            <a:off x="431075" y="1358537"/>
            <a:ext cx="7646124" cy="549946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97" y="209004"/>
            <a:ext cx="4558934" cy="659991"/>
          </a:xfrm>
        </p:spPr>
        <p:txBody>
          <a:bodyPr>
            <a:noAutofit/>
          </a:bodyPr>
          <a:lstStyle/>
          <a:p>
            <a:r>
              <a:rPr lang="en-US" altLang="zh-CN" sz="4000" b="1" dirty="0" err="1" smtClean="0">
                <a:solidFill>
                  <a:srgbClr val="C00000"/>
                </a:solidFill>
                <a:latin typeface="Comic Sans MS" pitchFamily="66" charset="0"/>
              </a:rPr>
              <a:t>Kidoland</a:t>
            </a:r>
            <a:r>
              <a:rPr lang="ja-JP" altLang="en-US" sz="3200" b="1" smtClean="0">
                <a:solidFill>
                  <a:srgbClr val="C00000"/>
                </a:solidFill>
                <a:latin typeface="Comic Sans MS" pitchFamily="66" charset="0"/>
              </a:rPr>
              <a:t>の</a:t>
            </a:r>
            <a:r>
              <a:rPr lang="zh-CN" altLang="en-US" sz="4000" b="1" dirty="0" smtClean="0">
                <a:solidFill>
                  <a:srgbClr val="C00000"/>
                </a:solidFill>
                <a:latin typeface="楷体" pitchFamily="49" charset="-122"/>
                <a:ea typeface="楷体" pitchFamily="49" charset="-122"/>
              </a:rPr>
              <a:t>特色</a:t>
            </a:r>
            <a:endParaRPr lang="en-US" sz="3200" b="1" dirty="0">
              <a:solidFill>
                <a:srgbClr val="C00000"/>
              </a:solidFill>
              <a:latin typeface="楷体" pitchFamily="49" charset="-122"/>
              <a:ea typeface="楷体" pitchFamily="49" charset="-122"/>
            </a:endParaRPr>
          </a:p>
        </p:txBody>
      </p:sp>
      <p:sp>
        <p:nvSpPr>
          <p:cNvPr id="3" name="Content Placeholder 2"/>
          <p:cNvSpPr>
            <a:spLocks noGrp="1"/>
          </p:cNvSpPr>
          <p:nvPr>
            <p:ph sz="quarter" idx="1"/>
          </p:nvPr>
        </p:nvSpPr>
        <p:spPr>
          <a:xfrm>
            <a:off x="378824" y="1351999"/>
            <a:ext cx="8294915" cy="5205554"/>
          </a:xfrm>
        </p:spPr>
        <p:txBody>
          <a:bodyPr/>
          <a:lstStyle/>
          <a:p>
            <a:r>
              <a:rPr lang="zh-CN" altLang="en-US" sz="3600" b="1" u="sng" dirty="0" smtClean="0">
                <a:latin typeface="楷体" pitchFamily="49" charset="-122"/>
                <a:ea typeface="楷体" pitchFamily="49" charset="-122"/>
              </a:rPr>
              <a:t>德育理念</a:t>
            </a:r>
            <a:endParaRPr lang="en-US" altLang="zh-CN" sz="3300" b="1" u="sng" dirty="0" smtClean="0">
              <a:latin typeface="楷体" pitchFamily="49" charset="-122"/>
              <a:ea typeface="楷体" pitchFamily="49" charset="-122"/>
            </a:endParaRPr>
          </a:p>
          <a:p>
            <a:pPr lvl="1"/>
            <a:r>
              <a:rPr lang="zh-CN" altLang="en-US" sz="3000" b="1" dirty="0" smtClean="0">
                <a:latin typeface="楷体" pitchFamily="49" charset="-122"/>
                <a:ea typeface="楷体" pitchFamily="49" charset="-122"/>
              </a:rPr>
              <a:t>以中华文化，四书五经，中国古八德教育为主轴</a:t>
            </a:r>
            <a:endParaRPr lang="en-US" altLang="zh-CN" sz="3000" b="1" dirty="0" smtClean="0">
              <a:latin typeface="楷体" pitchFamily="49" charset="-122"/>
              <a:ea typeface="楷体" pitchFamily="49" charset="-122"/>
            </a:endParaRPr>
          </a:p>
          <a:p>
            <a:pPr lvl="1"/>
            <a:r>
              <a:rPr lang="zh-CN" altLang="en-US" sz="3000" b="1" dirty="0" smtClean="0">
                <a:latin typeface="楷体" pitchFamily="49" charset="-122"/>
                <a:ea typeface="楷体" pitchFamily="49" charset="-122"/>
              </a:rPr>
              <a:t>道德教育注重秩序和谐，遵守统一的伦理规范，强调个人对他人和社会的责任与义务，以“仁”为原则。</a:t>
            </a:r>
            <a:endParaRPr lang="en-US" altLang="zh-CN" sz="3000" b="1" dirty="0" smtClean="0">
              <a:latin typeface="楷体" pitchFamily="49" charset="-122"/>
              <a:ea typeface="楷体" pitchFamily="49" charset="-122"/>
            </a:endParaRPr>
          </a:p>
          <a:p>
            <a:pPr lvl="1"/>
            <a:r>
              <a:rPr lang="zh-CN" altLang="en-US" sz="3000" b="1" dirty="0" smtClean="0">
                <a:latin typeface="楷体" pitchFamily="49" charset="-122"/>
                <a:ea typeface="楷体" pitchFamily="49" charset="-122"/>
              </a:rPr>
              <a:t>注重孩子的人文道德：孝顺父母、尊重师长，尊师重道等等的中华美德</a:t>
            </a:r>
            <a:endParaRPr lang="en-US" altLang="zh-CN" sz="3000" b="1" dirty="0" smtClean="0">
              <a:latin typeface="楷体" pitchFamily="49" charset="-122"/>
              <a:ea typeface="楷体" pitchFamily="49" charset="-122"/>
            </a:endParaRPr>
          </a:p>
          <a:p>
            <a:pPr lvl="1"/>
            <a:r>
              <a:rPr lang="zh-CN" altLang="en-US" sz="3000" b="1" dirty="0" smtClean="0">
                <a:latin typeface="楷体" pitchFamily="49" charset="-122"/>
                <a:ea typeface="楷体" pitchFamily="49" charset="-122"/>
              </a:rPr>
              <a:t>让孩子读诵与讲演</a:t>
            </a:r>
            <a:r>
              <a:rPr lang="en-US" altLang="zh-CN" sz="3000" b="1" dirty="0" smtClean="0">
                <a:latin typeface="楷体" pitchFamily="49" charset="-122"/>
                <a:ea typeface="楷体" pitchFamily="49" charset="-122"/>
              </a:rPr>
              <a:t>{</a:t>
            </a:r>
            <a:r>
              <a:rPr lang="zh-CN" altLang="en-US" sz="3000" b="1" dirty="0" smtClean="0">
                <a:latin typeface="楷体" pitchFamily="49" charset="-122"/>
                <a:ea typeface="楷体" pitchFamily="49" charset="-122"/>
              </a:rPr>
              <a:t>弟子规</a:t>
            </a:r>
            <a:r>
              <a:rPr lang="en-US" altLang="zh-CN" sz="3000" b="1" dirty="0" smtClean="0">
                <a:latin typeface="楷体" pitchFamily="49" charset="-122"/>
                <a:ea typeface="楷体" pitchFamily="49" charset="-122"/>
              </a:rPr>
              <a:t>}</a:t>
            </a:r>
            <a:r>
              <a:rPr lang="zh-CN" altLang="en-US" sz="3000" b="1" dirty="0" smtClean="0">
                <a:latin typeface="楷体" pitchFamily="49" charset="-122"/>
                <a:ea typeface="楷体" pitchFamily="49" charset="-122"/>
              </a:rPr>
              <a:t>，把弟子规融入日常生活中</a:t>
            </a:r>
            <a:endParaRPr lang="en-US" altLang="zh-CN" sz="3000" b="1" dirty="0" smtClean="0">
              <a:latin typeface="楷体" pitchFamily="49" charset="-122"/>
              <a:ea typeface="楷体" pitchFamily="49" charset="-122"/>
            </a:endParaRPr>
          </a:p>
          <a:p>
            <a:pPr lvl="1"/>
            <a:endParaRPr lang="en-US" altLang="zh-CN" sz="3200" b="1" dirty="0" smtClean="0">
              <a:latin typeface="楷体" pitchFamily="49" charset="-122"/>
              <a:ea typeface="楷体" pitchFamily="49" charset="-122"/>
            </a:endParaRPr>
          </a:p>
          <a:p>
            <a:endParaRPr lang="en-US" dirty="0">
              <a:latin typeface="楷体" pitchFamily="49" charset="-122"/>
              <a:ea typeface="楷体" pitchFamily="49" charset="-122"/>
            </a:endParaRPr>
          </a:p>
        </p:txBody>
      </p:sp>
      <p:pic>
        <p:nvPicPr>
          <p:cNvPr id="5" name="Picture 4" descr="20151124224355369.jpg"/>
          <p:cNvPicPr>
            <a:picLocks noChangeAspect="1"/>
          </p:cNvPicPr>
          <p:nvPr/>
        </p:nvPicPr>
        <p:blipFill>
          <a:blip r:embed="rId2" cstate="print"/>
          <a:stretch>
            <a:fillRect/>
          </a:stretch>
        </p:blipFill>
        <p:spPr>
          <a:xfrm>
            <a:off x="6453052" y="222067"/>
            <a:ext cx="2099173" cy="134704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2332" y="169817"/>
            <a:ext cx="7543800" cy="828221"/>
          </a:xfrm>
        </p:spPr>
        <p:txBody>
          <a:bodyPr>
            <a:normAutofit/>
          </a:bodyPr>
          <a:lstStyle/>
          <a:p>
            <a:pPr algn="ctr"/>
            <a:r>
              <a:rPr lang="en-US" sz="4000" b="1" dirty="0" err="1" smtClean="0">
                <a:solidFill>
                  <a:srgbClr val="002060"/>
                </a:solidFill>
                <a:latin typeface="Comic Sans MS" pitchFamily="66" charset="0"/>
              </a:rPr>
              <a:t>Kidoland</a:t>
            </a:r>
            <a:r>
              <a:rPr lang="en-US" sz="4000" b="1" dirty="0" smtClean="0">
                <a:solidFill>
                  <a:srgbClr val="002060"/>
                </a:solidFill>
                <a:latin typeface="楷体" pitchFamily="49" charset="-122"/>
                <a:ea typeface="楷体" pitchFamily="49" charset="-122"/>
              </a:rPr>
              <a:t> </a:t>
            </a:r>
            <a:r>
              <a:rPr lang="zh-CN" altLang="en-US" sz="4000" b="1" dirty="0" smtClean="0">
                <a:solidFill>
                  <a:srgbClr val="002060"/>
                </a:solidFill>
                <a:latin typeface="楷体" pitchFamily="49" charset="-122"/>
                <a:ea typeface="楷体" pitchFamily="49" charset="-122"/>
              </a:rPr>
              <a:t>上课时间表</a:t>
            </a:r>
            <a:endParaRPr lang="en-US" sz="4000" b="1" dirty="0">
              <a:solidFill>
                <a:srgbClr val="002060"/>
              </a:solidFill>
              <a:latin typeface="楷体" pitchFamily="49" charset="-122"/>
              <a:ea typeface="楷体" pitchFamily="49" charset="-122"/>
            </a:endParaRPr>
          </a:p>
        </p:txBody>
      </p:sp>
      <p:sp>
        <p:nvSpPr>
          <p:cNvPr id="15" name="Text Placeholder 12"/>
          <p:cNvSpPr>
            <a:spLocks noGrp="1"/>
          </p:cNvSpPr>
          <p:nvPr>
            <p:ph type="body" sz="quarter" idx="1"/>
          </p:nvPr>
        </p:nvSpPr>
        <p:spPr>
          <a:xfrm>
            <a:off x="2834640" y="1530531"/>
            <a:ext cx="3657600" cy="658368"/>
          </a:xfrm>
        </p:spPr>
        <p:txBody>
          <a:bodyPr/>
          <a:lstStyle/>
          <a:p>
            <a:pPr algn="ctr"/>
            <a:r>
              <a:rPr lang="zh-CN" altLang="en-US" sz="4000" dirty="0" smtClean="0">
                <a:solidFill>
                  <a:srgbClr val="FF0000"/>
                </a:solidFill>
                <a:latin typeface="楷体" pitchFamily="49" charset="-122"/>
                <a:ea typeface="楷体" pitchFamily="49" charset="-122"/>
              </a:rPr>
              <a:t>上午班</a:t>
            </a:r>
            <a:endParaRPr lang="en-US" sz="4000" dirty="0">
              <a:solidFill>
                <a:srgbClr val="FF0000"/>
              </a:solidFill>
              <a:latin typeface="楷体" pitchFamily="49" charset="-122"/>
              <a:ea typeface="楷体" pitchFamily="49" charset="-122"/>
            </a:endParaRPr>
          </a:p>
        </p:txBody>
      </p:sp>
      <p:sp>
        <p:nvSpPr>
          <p:cNvPr id="16" name="Text Placeholder 12"/>
          <p:cNvSpPr>
            <a:spLocks noGrp="1"/>
          </p:cNvSpPr>
          <p:nvPr>
            <p:ph type="body" sz="quarter" idx="3"/>
          </p:nvPr>
        </p:nvSpPr>
        <p:spPr>
          <a:xfrm>
            <a:off x="2869475" y="2897778"/>
            <a:ext cx="3657600" cy="658368"/>
          </a:xfrm>
        </p:spPr>
        <p:txBody>
          <a:bodyPr/>
          <a:lstStyle/>
          <a:p>
            <a:pPr algn="ctr"/>
            <a:r>
              <a:rPr lang="zh-CN" altLang="en-US" sz="4000" dirty="0" smtClean="0">
                <a:solidFill>
                  <a:srgbClr val="FF0000"/>
                </a:solidFill>
                <a:latin typeface="楷体" pitchFamily="49" charset="-122"/>
                <a:ea typeface="楷体" pitchFamily="49" charset="-122"/>
              </a:rPr>
              <a:t>下午班</a:t>
            </a:r>
            <a:endParaRPr lang="en-US" altLang="en-US" sz="4000" dirty="0" smtClean="0">
              <a:solidFill>
                <a:srgbClr val="FF0000"/>
              </a:solidFill>
              <a:latin typeface="楷体" pitchFamily="49" charset="-122"/>
              <a:ea typeface="楷体" pitchFamily="49" charset="-122"/>
            </a:endParaRPr>
          </a:p>
        </p:txBody>
      </p:sp>
      <p:sp>
        <p:nvSpPr>
          <p:cNvPr id="17" name="Text Placeholder 12"/>
          <p:cNvSpPr>
            <a:spLocks noGrp="1"/>
          </p:cNvSpPr>
          <p:nvPr/>
        </p:nvSpPr>
        <p:spPr>
          <a:xfrm>
            <a:off x="2860767" y="4484479"/>
            <a:ext cx="3657600" cy="658368"/>
          </a:xfrm>
          <a:prstGeom prst="roundRect">
            <a:avLst>
              <a:gd name="adj" fmla="val 16667"/>
            </a:avLst>
          </a:prstGeom>
          <a:solidFill>
            <a:schemeClr val="accent1"/>
          </a:solidFill>
        </p:spPr>
        <p:txBody>
          <a:bodyPr vert="horz" rtlCol="0" anchor="ctr">
            <a:noAutofit/>
          </a:bodyPr>
          <a:lstStyle>
            <a:lvl1pPr marL="0" indent="0" algn="l" rtl="0" eaLnBrk="1" latinLnBrk="0" hangingPunct="1">
              <a:spcBef>
                <a:spcPts val="600"/>
              </a:spcBef>
              <a:buClr>
                <a:schemeClr val="accent1"/>
              </a:buClr>
              <a:buSzPct val="70000"/>
              <a:buFontTx/>
              <a:buNone/>
              <a:defRPr kumimoji="0"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r>
              <a:rPr lang="zh-CN" altLang="en-US" sz="4000" dirty="0" smtClean="0">
                <a:solidFill>
                  <a:srgbClr val="FF0000"/>
                </a:solidFill>
                <a:latin typeface="楷体" pitchFamily="49" charset="-122"/>
                <a:ea typeface="楷体" pitchFamily="49" charset="-122"/>
              </a:rPr>
              <a:t>全日班</a:t>
            </a:r>
            <a:endParaRPr lang="en-US" altLang="en-US" sz="4000" dirty="0">
              <a:solidFill>
                <a:srgbClr val="FF0000"/>
              </a:solidFill>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2"/>
          </p:nvPr>
        </p:nvGraphicFramePr>
        <p:xfrm>
          <a:off x="614150" y="382137"/>
          <a:ext cx="7833814" cy="5936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904" y="2961562"/>
            <a:ext cx="8855309" cy="2585323"/>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lgerian" pitchFamily="82" charset="0"/>
              </a:rPr>
              <a:t>KID</a:t>
            </a:r>
            <a:r>
              <a:rPr lang="en-US" sz="5400" b="1" cap="none" spc="0" dirty="0" smtClean="0">
                <a:ln w="19050">
                  <a:solidFill>
                    <a:schemeClr val="tx2">
                      <a:tint val="1000"/>
                    </a:schemeClr>
                  </a:solidFill>
                  <a:prstDash val="solid"/>
                </a:ln>
                <a:solidFill>
                  <a:srgbClr val="28A2A2"/>
                </a:solidFill>
                <a:effectLst>
                  <a:outerShdw blurRad="50000" dist="50800" dir="7500000" algn="tl">
                    <a:srgbClr val="000000">
                      <a:shade val="5000"/>
                      <a:alpha val="35000"/>
                    </a:srgbClr>
                  </a:outerShdw>
                </a:effectLst>
                <a:latin typeface="Algerian" pitchFamily="82" charset="0"/>
              </a:rPr>
              <a:t>S LEARN BY </a:t>
            </a:r>
            <a:r>
              <a:rPr lang="en-US" sz="5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lgerian" pitchFamily="82" charset="0"/>
              </a:rPr>
              <a:t>DO</a:t>
            </a:r>
            <a:r>
              <a:rPr lang="en-US" sz="5400" b="1" cap="none" spc="0" dirty="0" smtClean="0">
                <a:ln w="19050">
                  <a:solidFill>
                    <a:schemeClr val="tx2">
                      <a:tint val="1000"/>
                    </a:schemeClr>
                  </a:solidFill>
                  <a:prstDash val="solid"/>
                </a:ln>
                <a:solidFill>
                  <a:srgbClr val="28A2A2"/>
                </a:solidFill>
                <a:effectLst>
                  <a:outerShdw blurRad="50000" dist="50800" dir="7500000" algn="tl">
                    <a:srgbClr val="000000">
                      <a:shade val="5000"/>
                      <a:alpha val="35000"/>
                    </a:srgbClr>
                  </a:outerShdw>
                </a:effectLst>
                <a:latin typeface="Algerian" pitchFamily="82" charset="0"/>
              </a:rPr>
              <a:t>ING ALL </a:t>
            </a:r>
          </a:p>
          <a:p>
            <a:pPr algn="ctr"/>
            <a:r>
              <a:rPr lang="en-US" sz="5400" b="1" cap="none" spc="0" dirty="0" smtClean="0">
                <a:ln w="19050">
                  <a:solidFill>
                    <a:schemeClr val="tx2">
                      <a:tint val="1000"/>
                    </a:schemeClr>
                  </a:solidFill>
                  <a:prstDash val="solid"/>
                </a:ln>
                <a:solidFill>
                  <a:srgbClr val="28A2A2"/>
                </a:solidFill>
                <a:effectLst>
                  <a:outerShdw blurRad="50000" dist="50800" dir="7500000" algn="tl">
                    <a:srgbClr val="000000">
                      <a:shade val="5000"/>
                      <a:alpha val="35000"/>
                    </a:srgbClr>
                  </a:outerShdw>
                </a:effectLst>
                <a:latin typeface="Algerian" pitchFamily="82" charset="0"/>
              </a:rPr>
              <a:t>THE WONDERFUL THINGS </a:t>
            </a:r>
          </a:p>
          <a:p>
            <a:pPr algn="ctr"/>
            <a:r>
              <a:rPr lang="en-US" sz="5400" b="1" cap="none" spc="0" dirty="0" smtClean="0">
                <a:ln w="19050">
                  <a:solidFill>
                    <a:schemeClr val="tx2">
                      <a:tint val="1000"/>
                    </a:schemeClr>
                  </a:solidFill>
                  <a:prstDash val="solid"/>
                </a:ln>
                <a:solidFill>
                  <a:srgbClr val="28A2A2"/>
                </a:solidFill>
                <a:effectLst>
                  <a:outerShdw blurRad="50000" dist="50800" dir="7500000" algn="tl">
                    <a:srgbClr val="000000">
                      <a:shade val="5000"/>
                      <a:alpha val="35000"/>
                    </a:srgbClr>
                  </a:outerShdw>
                </a:effectLst>
                <a:latin typeface="Algerian" pitchFamily="82" charset="0"/>
              </a:rPr>
              <a:t>IN THIS </a:t>
            </a:r>
            <a:r>
              <a:rPr lang="en-US" sz="5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Algerian" pitchFamily="82" charset="0"/>
              </a:rPr>
              <a:t>LAND</a:t>
            </a:r>
            <a:endParaRPr lang="en-US" sz="5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4" name="TextBox 3"/>
          <p:cNvSpPr txBox="1"/>
          <p:nvPr/>
        </p:nvSpPr>
        <p:spPr>
          <a:xfrm>
            <a:off x="6701050" y="4653886"/>
            <a:ext cx="548548" cy="369332"/>
          </a:xfrm>
          <a:prstGeom prst="rect">
            <a:avLst/>
          </a:prstGeom>
          <a:noFill/>
        </p:spPr>
        <p:txBody>
          <a:bodyPr wrap="none" rtlCol="0">
            <a:spAutoFit/>
          </a:bodyPr>
          <a:lstStyle/>
          <a:p>
            <a:r>
              <a:rPr lang="en-US" dirty="0" smtClean="0"/>
              <a:t>SM</a:t>
            </a:r>
            <a:endParaRPr lang="en-US" dirty="0"/>
          </a:p>
        </p:txBody>
      </p:sp>
      <p:pic>
        <p:nvPicPr>
          <p:cNvPr id="5" name="Picture 4" descr="kiddoland.png"/>
          <p:cNvPicPr>
            <a:picLocks noChangeAspect="1"/>
          </p:cNvPicPr>
          <p:nvPr/>
        </p:nvPicPr>
        <p:blipFill>
          <a:blip r:embed="rId2" cstate="print"/>
          <a:stretch>
            <a:fillRect/>
          </a:stretch>
        </p:blipFill>
        <p:spPr>
          <a:xfrm>
            <a:off x="3252643" y="262220"/>
            <a:ext cx="2806961" cy="279149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74209" y="242752"/>
            <a:ext cx="2264360" cy="1408627"/>
          </a:xfrm>
          <a:prstGeom prst="roundRect">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7"/>
          <p:cNvSpPr/>
          <p:nvPr/>
        </p:nvSpPr>
        <p:spPr>
          <a:xfrm>
            <a:off x="4501905" y="382137"/>
            <a:ext cx="2854238" cy="1015663"/>
          </a:xfrm>
          <a:prstGeom prst="rect">
            <a:avLst/>
          </a:prstGeom>
          <a:ln>
            <a:solidFill>
              <a:schemeClr val="accent2">
                <a:lumMod val="75000"/>
              </a:schemeClr>
            </a:solidFill>
          </a:ln>
        </p:spPr>
        <p:txBody>
          <a:bodyPr wrap="square">
            <a:spAutoFit/>
          </a:bodyPr>
          <a:lstStyle/>
          <a:p>
            <a:pPr lvl="0" algn="ctr"/>
            <a:r>
              <a:rPr lang="zh-CN" altLang="en-US" sz="6000" dirty="0" smtClean="0">
                <a:latin typeface="楷体" pitchFamily="49" charset="-122"/>
                <a:ea typeface="楷体" pitchFamily="49" charset="-122"/>
              </a:rPr>
              <a:t>阅写站</a:t>
            </a:r>
            <a:endParaRPr lang="en-US" sz="6000" dirty="0">
              <a:latin typeface="楷体" pitchFamily="49" charset="-122"/>
              <a:ea typeface="楷体" pitchFamily="49" charset="-122"/>
            </a:endParaRPr>
          </a:p>
        </p:txBody>
      </p:sp>
      <p:sp>
        <p:nvSpPr>
          <p:cNvPr id="9" name="TextBox 8"/>
          <p:cNvSpPr txBox="1"/>
          <p:nvPr/>
        </p:nvSpPr>
        <p:spPr>
          <a:xfrm>
            <a:off x="327547" y="1883391"/>
            <a:ext cx="8256895" cy="5139869"/>
          </a:xfrm>
          <a:prstGeom prst="rect">
            <a:avLst/>
          </a:prstGeom>
          <a:noFill/>
        </p:spPr>
        <p:txBody>
          <a:bodyPr wrap="square" rtlCol="0">
            <a:spAutoFit/>
          </a:bodyPr>
          <a:lstStyle/>
          <a:p>
            <a:pPr lvl="0">
              <a:buFont typeface="Wingdings" pitchFamily="2" charset="2"/>
              <a:buChar char="ü"/>
            </a:pPr>
            <a:r>
              <a:rPr lang="zh-CN" altLang="en-US" sz="2600" dirty="0" smtClean="0">
                <a:latin typeface="楷体" pitchFamily="49" charset="-122"/>
                <a:ea typeface="楷体" pitchFamily="49" charset="-122"/>
              </a:rPr>
              <a:t>学生在圆桌做功课，轮流到</a:t>
            </a:r>
            <a:r>
              <a:rPr lang="en-US" sz="2600" dirty="0" smtClean="0">
                <a:latin typeface="楷体" pitchFamily="49" charset="-122"/>
                <a:ea typeface="楷体" pitchFamily="49" charset="-122"/>
              </a:rPr>
              <a:t>1</a:t>
            </a:r>
            <a:r>
              <a:rPr lang="zh-CN" altLang="en-US" sz="2600" dirty="0" smtClean="0">
                <a:latin typeface="楷体" pitchFamily="49" charset="-122"/>
                <a:ea typeface="楷体" pitchFamily="49" charset="-122"/>
              </a:rPr>
              <a:t>对</a:t>
            </a:r>
            <a:r>
              <a:rPr lang="en-US" sz="2600" dirty="0" smtClean="0">
                <a:latin typeface="楷体" pitchFamily="49" charset="-122"/>
                <a:ea typeface="楷体" pitchFamily="49" charset="-122"/>
              </a:rPr>
              <a:t>1</a:t>
            </a:r>
            <a:r>
              <a:rPr lang="zh-CN" altLang="en-US" sz="2600" dirty="0" smtClean="0">
                <a:latin typeface="楷体" pitchFamily="49" charset="-122"/>
                <a:ea typeface="楷体" pitchFamily="49" charset="-122"/>
              </a:rPr>
              <a:t>房读华语</a:t>
            </a:r>
            <a:r>
              <a:rPr lang="en-US" altLang="zh-CN" sz="2600" dirty="0" smtClean="0">
                <a:latin typeface="楷体" pitchFamily="49" charset="-122"/>
                <a:ea typeface="楷体" pitchFamily="49" charset="-122"/>
              </a:rPr>
              <a:t>/</a:t>
            </a:r>
            <a:r>
              <a:rPr lang="zh-CN" altLang="en-US" sz="2600" dirty="0" smtClean="0">
                <a:latin typeface="楷体" pitchFamily="49" charset="-122"/>
                <a:ea typeface="楷体" pitchFamily="49" charset="-122"/>
              </a:rPr>
              <a:t>国语</a:t>
            </a:r>
            <a:r>
              <a:rPr lang="en-US" altLang="zh-CN" sz="2600" dirty="0" smtClean="0">
                <a:latin typeface="楷体" pitchFamily="49" charset="-122"/>
                <a:ea typeface="楷体" pitchFamily="49" charset="-122"/>
              </a:rPr>
              <a:t>/</a:t>
            </a:r>
            <a:r>
              <a:rPr lang="zh-CN" altLang="en-US" sz="2600" dirty="0" smtClean="0">
                <a:latin typeface="楷体" pitchFamily="49" charset="-122"/>
                <a:ea typeface="楷体" pitchFamily="49" charset="-122"/>
              </a:rPr>
              <a:t>英语</a:t>
            </a:r>
            <a:r>
              <a:rPr lang="en-US" altLang="zh-CN" sz="2600" dirty="0" smtClean="0">
                <a:latin typeface="楷体" pitchFamily="49" charset="-122"/>
                <a:ea typeface="楷体" pitchFamily="49" charset="-122"/>
              </a:rPr>
              <a:t>/</a:t>
            </a:r>
            <a:r>
              <a:rPr lang="zh-CN" altLang="en-US" sz="2600" dirty="0" smtClean="0">
                <a:latin typeface="楷体" pitchFamily="49" charset="-122"/>
                <a:ea typeface="楷体" pitchFamily="49" charset="-122"/>
              </a:rPr>
              <a:t>珠心算</a:t>
            </a:r>
            <a:endParaRPr lang="en-US" sz="2600" dirty="0" smtClean="0">
              <a:latin typeface="楷体" pitchFamily="49" charset="-122"/>
              <a:ea typeface="楷体" pitchFamily="49" charset="-122"/>
            </a:endParaRPr>
          </a:p>
          <a:p>
            <a:pPr lvl="0">
              <a:buFont typeface="Wingdings" pitchFamily="2" charset="2"/>
              <a:buChar char="ü"/>
            </a:pPr>
            <a:r>
              <a:rPr lang="zh-CN" altLang="en-US" sz="2600" dirty="0" smtClean="0">
                <a:latin typeface="楷体" pitchFamily="49" charset="-122"/>
                <a:ea typeface="楷体" pitchFamily="49" charset="-122"/>
              </a:rPr>
              <a:t>功课以</a:t>
            </a:r>
            <a:r>
              <a:rPr lang="zh-CN" altLang="en-US" sz="2600" b="1" dirty="0" smtClean="0">
                <a:latin typeface="楷体" pitchFamily="49" charset="-122"/>
                <a:ea typeface="楷体" pitchFamily="49" charset="-122"/>
              </a:rPr>
              <a:t>华语为主</a:t>
            </a:r>
            <a:r>
              <a:rPr lang="zh-CN" altLang="en-US" sz="2600" dirty="0" smtClean="0">
                <a:latin typeface="楷体" pitchFamily="49" charset="-122"/>
                <a:ea typeface="楷体" pitchFamily="49" charset="-122"/>
              </a:rPr>
              <a:t>，譬如学习如何握笔、做一些连黑点的功课（加强孩子握笔和手指运动）、写笔画、做华语作业、读华语课文等</a:t>
            </a:r>
            <a:endParaRPr lang="en-US" altLang="zh-CN" sz="2600" dirty="0" smtClean="0">
              <a:latin typeface="楷体" pitchFamily="49" charset="-122"/>
              <a:ea typeface="楷体" pitchFamily="49" charset="-122"/>
            </a:endParaRPr>
          </a:p>
          <a:p>
            <a:pPr>
              <a:buFont typeface="Wingdings" pitchFamily="2" charset="2"/>
              <a:buChar char="ü"/>
            </a:pPr>
            <a:r>
              <a:rPr lang="zh-CN" altLang="en-US" sz="2600" dirty="0" smtClean="0">
                <a:latin typeface="楷体" pitchFamily="49" charset="-122"/>
                <a:ea typeface="楷体" pitchFamily="49" charset="-122"/>
              </a:rPr>
              <a:t>功课以</a:t>
            </a:r>
            <a:r>
              <a:rPr lang="zh-CN" altLang="en-US" sz="2600" b="1" dirty="0" smtClean="0">
                <a:latin typeface="楷体" pitchFamily="49" charset="-122"/>
                <a:ea typeface="楷体" pitchFamily="49" charset="-122"/>
              </a:rPr>
              <a:t>国语为主</a:t>
            </a:r>
            <a:r>
              <a:rPr lang="zh-CN" altLang="en-US" sz="2600" dirty="0" smtClean="0">
                <a:latin typeface="楷体" pitchFamily="49" charset="-122"/>
                <a:ea typeface="楷体" pitchFamily="49" charset="-122"/>
              </a:rPr>
              <a:t>，譬如做连黑点游戏、学写</a:t>
            </a:r>
            <a:r>
              <a:rPr lang="en-US" altLang="en-US" sz="2600" dirty="0" smtClean="0">
                <a:latin typeface="楷体" pitchFamily="49" charset="-122"/>
                <a:ea typeface="楷体" pitchFamily="49" charset="-122"/>
              </a:rPr>
              <a:t>A-Z</a:t>
            </a:r>
            <a:r>
              <a:rPr lang="zh-CN" altLang="en-US" sz="2600" dirty="0" smtClean="0">
                <a:latin typeface="楷体" pitchFamily="49" charset="-122"/>
                <a:ea typeface="楷体" pitchFamily="49" charset="-122"/>
              </a:rPr>
              <a:t>、写国语生字等</a:t>
            </a:r>
            <a:endParaRPr lang="en-US" altLang="en-US" sz="2600" dirty="0" smtClean="0">
              <a:latin typeface="楷体" pitchFamily="49" charset="-122"/>
              <a:ea typeface="楷体" pitchFamily="49" charset="-122"/>
            </a:endParaRPr>
          </a:p>
          <a:p>
            <a:pPr lvl="0">
              <a:buFont typeface="Wingdings" pitchFamily="2" charset="2"/>
              <a:buChar char="ü"/>
            </a:pPr>
            <a:r>
              <a:rPr lang="zh-CN" altLang="en-US" sz="2600" dirty="0" smtClean="0">
                <a:latin typeface="楷体" pitchFamily="49" charset="-122"/>
                <a:ea typeface="楷体" pitchFamily="49" charset="-122"/>
              </a:rPr>
              <a:t>功课以</a:t>
            </a:r>
            <a:r>
              <a:rPr lang="zh-CN" altLang="en-US" sz="2600" b="1" dirty="0" smtClean="0">
                <a:latin typeface="楷体" pitchFamily="49" charset="-122"/>
                <a:ea typeface="楷体" pitchFamily="49" charset="-122"/>
              </a:rPr>
              <a:t>英语为主</a:t>
            </a:r>
            <a:r>
              <a:rPr lang="zh-CN" altLang="en-US" sz="2600" dirty="0" smtClean="0">
                <a:latin typeface="楷体" pitchFamily="49" charset="-122"/>
                <a:ea typeface="楷体" pitchFamily="49" charset="-122"/>
              </a:rPr>
              <a:t>，譬如学写英语</a:t>
            </a:r>
            <a:r>
              <a:rPr lang="en-US" altLang="en-US" sz="2600" dirty="0" smtClean="0">
                <a:latin typeface="楷体" pitchFamily="49" charset="-122"/>
                <a:ea typeface="楷体" pitchFamily="49" charset="-122"/>
              </a:rPr>
              <a:t>A-Z</a:t>
            </a:r>
            <a:r>
              <a:rPr lang="zh-CN" altLang="en-US" sz="2600" dirty="0" smtClean="0">
                <a:latin typeface="楷体" pitchFamily="49" charset="-122"/>
                <a:ea typeface="楷体" pitchFamily="49" charset="-122"/>
              </a:rPr>
              <a:t>、写英语生字、做英语生字课本等</a:t>
            </a:r>
            <a:endParaRPr lang="en-US" altLang="en-US" sz="2600" dirty="0" smtClean="0">
              <a:latin typeface="楷体" pitchFamily="49" charset="-122"/>
              <a:ea typeface="楷体" pitchFamily="49" charset="-122"/>
            </a:endParaRPr>
          </a:p>
          <a:p>
            <a:pPr lvl="0">
              <a:buFont typeface="Wingdings" pitchFamily="2" charset="2"/>
              <a:buChar char="ü"/>
            </a:pPr>
            <a:r>
              <a:rPr lang="zh-CN" altLang="en-US" sz="2600" dirty="0" smtClean="0">
                <a:latin typeface="楷体" pitchFamily="49" charset="-122"/>
                <a:ea typeface="楷体" pitchFamily="49" charset="-122"/>
              </a:rPr>
              <a:t>功课以</a:t>
            </a:r>
            <a:r>
              <a:rPr lang="zh-CN" altLang="en-US" sz="2600" b="1" dirty="0" smtClean="0">
                <a:latin typeface="楷体" pitchFamily="49" charset="-122"/>
                <a:ea typeface="楷体" pitchFamily="49" charset="-122"/>
              </a:rPr>
              <a:t>珠算为主</a:t>
            </a:r>
            <a:r>
              <a:rPr lang="zh-CN" altLang="en-US" sz="2600" dirty="0" smtClean="0">
                <a:latin typeface="楷体" pitchFamily="49" charset="-122"/>
                <a:ea typeface="楷体" pitchFamily="49" charset="-122"/>
              </a:rPr>
              <a:t>，譬如做连黑点数字游戏、写数字</a:t>
            </a:r>
            <a:r>
              <a:rPr lang="en-US" altLang="en-US" sz="2600" dirty="0" smtClean="0">
                <a:latin typeface="楷体" pitchFamily="49" charset="-122"/>
                <a:ea typeface="楷体" pitchFamily="49" charset="-122"/>
              </a:rPr>
              <a:t>1-100</a:t>
            </a:r>
            <a:r>
              <a:rPr lang="zh-CN" altLang="en-US" sz="2600" dirty="0" smtClean="0">
                <a:latin typeface="楷体" pitchFamily="49" charset="-122"/>
                <a:ea typeface="楷体" pitchFamily="49" charset="-122"/>
              </a:rPr>
              <a:t>（根据年龄）、珠算功课、数学左右脑开发课本等</a:t>
            </a:r>
            <a:endParaRPr lang="en-US" altLang="en-US" sz="2600" dirty="0" smtClean="0">
              <a:latin typeface="楷体" pitchFamily="49" charset="-122"/>
              <a:ea typeface="楷体" pitchFamily="49" charset="-122"/>
            </a:endParaRPr>
          </a:p>
          <a:p>
            <a:pPr lvl="0">
              <a:buFont typeface="Wingdings" pitchFamily="2" charset="2"/>
              <a:buChar char="ü"/>
            </a:pPr>
            <a:endParaRPr lang="en-US" sz="2400" dirty="0" smtClean="0">
              <a:latin typeface="楷体" pitchFamily="49" charset="-122"/>
              <a:ea typeface="楷体" pitchFamily="49" charset="-122"/>
            </a:endParaRP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70394" y="1105469"/>
            <a:ext cx="2854238" cy="1015663"/>
          </a:xfrm>
          <a:prstGeom prst="rect">
            <a:avLst/>
          </a:prstGeom>
          <a:ln>
            <a:solidFill>
              <a:schemeClr val="accent2">
                <a:lumMod val="75000"/>
              </a:schemeClr>
            </a:solidFill>
          </a:ln>
        </p:spPr>
        <p:txBody>
          <a:bodyPr wrap="square">
            <a:spAutoFit/>
          </a:bodyPr>
          <a:lstStyle/>
          <a:p>
            <a:pPr lvl="0" algn="ctr"/>
            <a:r>
              <a:rPr lang="zh-CN" altLang="en-US" sz="6000" dirty="0" smtClean="0">
                <a:latin typeface="楷体" pitchFamily="49" charset="-122"/>
                <a:ea typeface="楷体" pitchFamily="49" charset="-122"/>
              </a:rPr>
              <a:t>电脑站</a:t>
            </a:r>
            <a:endParaRPr lang="en-US" sz="6000" dirty="0">
              <a:latin typeface="楷体" pitchFamily="49" charset="-122"/>
              <a:ea typeface="楷体" pitchFamily="49" charset="-122"/>
            </a:endParaRPr>
          </a:p>
        </p:txBody>
      </p:sp>
      <p:sp>
        <p:nvSpPr>
          <p:cNvPr id="9" name="TextBox 8"/>
          <p:cNvSpPr txBox="1"/>
          <p:nvPr/>
        </p:nvSpPr>
        <p:spPr>
          <a:xfrm>
            <a:off x="614152" y="3084395"/>
            <a:ext cx="7574506" cy="2215991"/>
          </a:xfrm>
          <a:prstGeom prst="rect">
            <a:avLst/>
          </a:prstGeom>
          <a:noFill/>
        </p:spPr>
        <p:txBody>
          <a:bodyPr wrap="square" rtlCol="0">
            <a:spAutoFit/>
          </a:bodyPr>
          <a:lstStyle/>
          <a:p>
            <a:pPr>
              <a:buFont typeface="Wingdings" pitchFamily="2" charset="2"/>
              <a:buChar char="ü"/>
            </a:pPr>
            <a:r>
              <a:rPr lang="zh-CN" altLang="en-US" sz="3200" dirty="0" smtClean="0">
                <a:latin typeface="楷体" pitchFamily="49" charset="-122"/>
                <a:ea typeface="楷体" pitchFamily="49" charset="-122"/>
              </a:rPr>
              <a:t>学生重新复习之前老师所教过的字，加强孩子的认字能力</a:t>
            </a:r>
            <a:endParaRPr lang="en-US" sz="3200" dirty="0" smtClean="0">
              <a:latin typeface="楷体" pitchFamily="49" charset="-122"/>
              <a:ea typeface="楷体" pitchFamily="49" charset="-122"/>
            </a:endParaRPr>
          </a:p>
          <a:p>
            <a:pPr>
              <a:buFont typeface="Wingdings" pitchFamily="2" charset="2"/>
              <a:buChar char="ü"/>
            </a:pPr>
            <a:r>
              <a:rPr lang="zh-CN" altLang="en-US" sz="3200" dirty="0" smtClean="0">
                <a:latin typeface="楷体" pitchFamily="49" charset="-122"/>
                <a:ea typeface="楷体" pitchFamily="49" charset="-122"/>
              </a:rPr>
              <a:t>学生用电脑做珠心算，练习听算题目</a:t>
            </a:r>
            <a:endParaRPr lang="en-US" altLang="en-US" sz="3200" dirty="0" smtClean="0">
              <a:latin typeface="楷体" pitchFamily="49" charset="-122"/>
              <a:ea typeface="楷体" pitchFamily="49" charset="-122"/>
            </a:endParaRPr>
          </a:p>
          <a:p>
            <a:pPr lvl="0">
              <a:buFont typeface="Wingdings" pitchFamily="2" charset="2"/>
              <a:buChar char="ü"/>
            </a:pPr>
            <a:endParaRPr lang="en-US" sz="2400" dirty="0" smtClean="0">
              <a:latin typeface="楷体" pitchFamily="49" charset="-122"/>
              <a:ea typeface="楷体" pitchFamily="49" charset="-122"/>
            </a:endParaRPr>
          </a:p>
          <a:p>
            <a:endParaRPr lang="en-US" dirty="0"/>
          </a:p>
        </p:txBody>
      </p:sp>
      <p:sp>
        <p:nvSpPr>
          <p:cNvPr id="5" name="Rounded Rectangle 4"/>
          <p:cNvSpPr/>
          <p:nvPr/>
        </p:nvSpPr>
        <p:spPr>
          <a:xfrm>
            <a:off x="1501254" y="682387"/>
            <a:ext cx="2728385" cy="1842449"/>
          </a:xfrm>
          <a:prstGeom prst="roundRect">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87152" y="627798"/>
            <a:ext cx="2497539" cy="1323439"/>
          </a:xfrm>
          <a:prstGeom prst="rect">
            <a:avLst/>
          </a:prstGeom>
          <a:ln>
            <a:solidFill>
              <a:schemeClr val="accent2">
                <a:lumMod val="75000"/>
              </a:schemeClr>
            </a:solidFill>
          </a:ln>
        </p:spPr>
        <p:txBody>
          <a:bodyPr wrap="square">
            <a:spAutoFit/>
          </a:bodyPr>
          <a:lstStyle/>
          <a:p>
            <a:pPr lvl="0" algn="ctr"/>
            <a:r>
              <a:rPr lang="zh-CN" altLang="en-US" sz="4000" b="1" dirty="0" smtClean="0">
                <a:latin typeface="楷体" pitchFamily="49" charset="-122"/>
                <a:ea typeface="楷体" pitchFamily="49" charset="-122"/>
              </a:rPr>
              <a:t>启智站</a:t>
            </a:r>
            <a:endParaRPr lang="en-US" altLang="zh-CN" sz="4000" b="1" dirty="0" smtClean="0">
              <a:latin typeface="楷体" pitchFamily="49" charset="-122"/>
              <a:ea typeface="楷体" pitchFamily="49" charset="-122"/>
            </a:endParaRPr>
          </a:p>
          <a:p>
            <a:pPr lvl="0" algn="ctr"/>
            <a:r>
              <a:rPr lang="zh-CN" altLang="en-US" sz="4000" b="1" dirty="0" smtClean="0">
                <a:latin typeface="楷体" pitchFamily="49" charset="-122"/>
                <a:ea typeface="楷体" pitchFamily="49" charset="-122"/>
              </a:rPr>
              <a:t>（学术）</a:t>
            </a:r>
            <a:endParaRPr lang="en-US" sz="4000" b="1" dirty="0">
              <a:latin typeface="楷体" pitchFamily="49" charset="-122"/>
              <a:ea typeface="楷体" pitchFamily="49" charset="-122"/>
            </a:endParaRPr>
          </a:p>
        </p:txBody>
      </p:sp>
      <p:sp>
        <p:nvSpPr>
          <p:cNvPr id="9" name="TextBox 8"/>
          <p:cNvSpPr txBox="1"/>
          <p:nvPr/>
        </p:nvSpPr>
        <p:spPr>
          <a:xfrm>
            <a:off x="259307" y="2610683"/>
            <a:ext cx="8447965" cy="4247317"/>
          </a:xfrm>
          <a:prstGeom prst="rect">
            <a:avLst/>
          </a:prstGeom>
          <a:noFill/>
        </p:spPr>
        <p:txBody>
          <a:bodyPr wrap="square" rtlCol="0">
            <a:spAutoFit/>
          </a:bodyPr>
          <a:lstStyle/>
          <a:p>
            <a:pPr lvl="0">
              <a:buFont typeface="Wingdings" pitchFamily="2" charset="2"/>
              <a:buChar char="ü"/>
            </a:pPr>
            <a:r>
              <a:rPr lang="zh-CN" altLang="en-US" sz="2800" dirty="0" smtClean="0">
                <a:latin typeface="楷体" pitchFamily="49" charset="-122"/>
                <a:ea typeface="楷体" pitchFamily="49" charset="-122"/>
              </a:rPr>
              <a:t>学生会进行关于</a:t>
            </a:r>
            <a:r>
              <a:rPr lang="zh-CN" altLang="en-US" sz="2800" b="1" dirty="0" smtClean="0">
                <a:latin typeface="楷体" pitchFamily="49" charset="-122"/>
                <a:ea typeface="楷体" pitchFamily="49" charset="-122"/>
              </a:rPr>
              <a:t>华语</a:t>
            </a:r>
            <a:r>
              <a:rPr lang="en-US" altLang="zh-CN" sz="2800" b="1" dirty="0" smtClean="0">
                <a:latin typeface="楷体" pitchFamily="49" charset="-122"/>
                <a:ea typeface="楷体" pitchFamily="49" charset="-122"/>
              </a:rPr>
              <a:t>/</a:t>
            </a:r>
            <a:r>
              <a:rPr lang="zh-CN" altLang="en-US" sz="2800" b="1" dirty="0" smtClean="0">
                <a:latin typeface="楷体" pitchFamily="49" charset="-122"/>
                <a:ea typeface="楷体" pitchFamily="49" charset="-122"/>
              </a:rPr>
              <a:t>数学</a:t>
            </a:r>
            <a:r>
              <a:rPr lang="en-US" altLang="zh-CN" sz="2800" b="1" dirty="0" smtClean="0">
                <a:latin typeface="楷体" pitchFamily="49" charset="-122"/>
                <a:ea typeface="楷体" pitchFamily="49" charset="-122"/>
              </a:rPr>
              <a:t>/</a:t>
            </a:r>
            <a:r>
              <a:rPr lang="zh-CN" altLang="en-US" sz="2800" b="1" dirty="0" smtClean="0">
                <a:latin typeface="楷体" pitchFamily="49" charset="-122"/>
                <a:ea typeface="楷体" pitchFamily="49" charset="-122"/>
              </a:rPr>
              <a:t>国语</a:t>
            </a:r>
            <a:r>
              <a:rPr lang="en-US" altLang="zh-CN" sz="2800" b="1" dirty="0" smtClean="0">
                <a:latin typeface="楷体" pitchFamily="49" charset="-122"/>
                <a:ea typeface="楷体" pitchFamily="49" charset="-122"/>
              </a:rPr>
              <a:t>/</a:t>
            </a:r>
            <a:r>
              <a:rPr lang="zh-CN" altLang="en-US" sz="2800" b="1" dirty="0" smtClean="0">
                <a:latin typeface="楷体" pitchFamily="49" charset="-122"/>
                <a:ea typeface="楷体" pitchFamily="49" charset="-122"/>
              </a:rPr>
              <a:t>英文</a:t>
            </a:r>
            <a:r>
              <a:rPr lang="zh-CN" altLang="en-US" sz="2800" dirty="0" smtClean="0">
                <a:latin typeface="楷体" pitchFamily="49" charset="-122"/>
                <a:ea typeface="楷体" pitchFamily="49" charset="-122"/>
              </a:rPr>
              <a:t>的启智活动和游戏</a:t>
            </a:r>
            <a:endParaRPr lang="en-US" sz="2800" dirty="0" smtClean="0">
              <a:latin typeface="楷体" pitchFamily="49" charset="-122"/>
              <a:ea typeface="楷体" pitchFamily="49" charset="-122"/>
            </a:endParaRPr>
          </a:p>
          <a:p>
            <a:pPr lvl="0">
              <a:buFont typeface="Wingdings" pitchFamily="2" charset="2"/>
              <a:buChar char="ü"/>
            </a:pPr>
            <a:r>
              <a:rPr lang="zh-CN" altLang="en-US" sz="2800" dirty="0" smtClean="0">
                <a:latin typeface="楷体" pitchFamily="49" charset="-122"/>
                <a:ea typeface="楷体" pitchFamily="49" charset="-122"/>
              </a:rPr>
              <a:t>华语：讲中文故事、唱中文儿童歌、儿童绕口令、中文图像闪卡、中文图像教学、做中文卡片等等</a:t>
            </a:r>
            <a:endParaRPr lang="en-US" sz="2800" dirty="0" smtClean="0">
              <a:latin typeface="楷体" pitchFamily="49" charset="-122"/>
              <a:ea typeface="楷体" pitchFamily="49" charset="-122"/>
            </a:endParaRPr>
          </a:p>
          <a:p>
            <a:pPr lvl="0">
              <a:buFont typeface="Wingdings" pitchFamily="2" charset="2"/>
              <a:buChar char="ü"/>
            </a:pPr>
            <a:r>
              <a:rPr lang="zh-CN" altLang="en-US" sz="2800" dirty="0" smtClean="0">
                <a:latin typeface="楷体" pitchFamily="49" charset="-122"/>
                <a:ea typeface="楷体" pitchFamily="49" charset="-122"/>
              </a:rPr>
              <a:t>数学：创意数学、数字游戏等</a:t>
            </a:r>
            <a:endParaRPr lang="en-US" altLang="zh-CN" sz="2800" dirty="0" smtClean="0">
              <a:latin typeface="楷体" pitchFamily="49" charset="-122"/>
              <a:ea typeface="楷体" pitchFamily="49" charset="-122"/>
            </a:endParaRPr>
          </a:p>
          <a:p>
            <a:pPr lvl="0">
              <a:buFont typeface="Wingdings" pitchFamily="2" charset="2"/>
              <a:buChar char="ü"/>
            </a:pPr>
            <a:r>
              <a:rPr lang="zh-CN" altLang="en-US" sz="2800" dirty="0" smtClean="0">
                <a:latin typeface="楷体" pitchFamily="49" charset="-122"/>
                <a:ea typeface="楷体" pitchFamily="49" charset="-122"/>
              </a:rPr>
              <a:t>国语：讲国语故事、唱国语儿童歌、国语图像闪卡、玩国语认字游戏等</a:t>
            </a:r>
            <a:endParaRPr lang="en-US" altLang="en-US" sz="2800" dirty="0" smtClean="0">
              <a:latin typeface="楷体" pitchFamily="49" charset="-122"/>
              <a:ea typeface="楷体" pitchFamily="49" charset="-122"/>
            </a:endParaRPr>
          </a:p>
          <a:p>
            <a:pPr lvl="0">
              <a:buFont typeface="Wingdings" pitchFamily="2" charset="2"/>
              <a:buChar char="ü"/>
            </a:pPr>
            <a:r>
              <a:rPr lang="zh-CN" altLang="en-US" sz="2800" dirty="0" smtClean="0">
                <a:latin typeface="楷体" pitchFamily="49" charset="-122"/>
                <a:ea typeface="楷体" pitchFamily="49" charset="-122"/>
              </a:rPr>
              <a:t>英语：唱英语儿童歌、英语图像闪卡、英语认字游戏等</a:t>
            </a:r>
            <a:endParaRPr lang="en-US" sz="2400" dirty="0" smtClean="0">
              <a:latin typeface="楷体" pitchFamily="49" charset="-122"/>
              <a:ea typeface="楷体" pitchFamily="49" charset="-122"/>
            </a:endParaRPr>
          </a:p>
          <a:p>
            <a:endParaRPr lang="en-US" dirty="0"/>
          </a:p>
        </p:txBody>
      </p:sp>
      <p:pic>
        <p:nvPicPr>
          <p:cNvPr id="7" name="Picture 6" descr="1-1024x768.jpg"/>
          <p:cNvPicPr>
            <a:picLocks noChangeAspect="1"/>
          </p:cNvPicPr>
          <p:nvPr/>
        </p:nvPicPr>
        <p:blipFill>
          <a:blip r:embed="rId2" cstate="print"/>
          <a:stretch>
            <a:fillRect/>
          </a:stretch>
        </p:blipFill>
        <p:spPr>
          <a:xfrm>
            <a:off x="873457" y="736979"/>
            <a:ext cx="2320121" cy="1740091"/>
          </a:xfrm>
          <a:prstGeom prst="rect">
            <a:avLst/>
          </a:prstGeom>
        </p:spPr>
      </p:pic>
      <p:pic>
        <p:nvPicPr>
          <p:cNvPr id="10" name="Picture 9" descr="07fe3pnew.jpg"/>
          <p:cNvPicPr>
            <a:picLocks noChangeAspect="1"/>
          </p:cNvPicPr>
          <p:nvPr/>
        </p:nvPicPr>
        <p:blipFill>
          <a:blip r:embed="rId3" cstate="print"/>
          <a:stretch>
            <a:fillRect/>
          </a:stretch>
        </p:blipFill>
        <p:spPr>
          <a:xfrm>
            <a:off x="3562066" y="229523"/>
            <a:ext cx="2552131" cy="198188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81935" y="491319"/>
            <a:ext cx="3234519" cy="2308324"/>
          </a:xfrm>
          <a:prstGeom prst="rect">
            <a:avLst/>
          </a:prstGeom>
          <a:ln>
            <a:noFill/>
          </a:ln>
        </p:spPr>
        <p:txBody>
          <a:bodyPr wrap="square">
            <a:spAutoFit/>
          </a:bodyPr>
          <a:lstStyle/>
          <a:p>
            <a:pPr lvl="0" algn="ctr"/>
            <a:r>
              <a:rPr lang="zh-CN" altLang="en-US" sz="3600" b="1" dirty="0" smtClean="0">
                <a:latin typeface="楷体" pitchFamily="49" charset="-122"/>
                <a:ea typeface="楷体" pitchFamily="49" charset="-122"/>
              </a:rPr>
              <a:t>启智站</a:t>
            </a:r>
            <a:endParaRPr lang="en-US" altLang="zh-CN" sz="3600" b="1" dirty="0" smtClean="0">
              <a:latin typeface="楷体" pitchFamily="49" charset="-122"/>
              <a:ea typeface="楷体" pitchFamily="49" charset="-122"/>
            </a:endParaRPr>
          </a:p>
          <a:p>
            <a:pPr lvl="0" algn="ctr"/>
            <a:r>
              <a:rPr lang="zh-CN" altLang="en-US" sz="3600" b="1" dirty="0" smtClean="0">
                <a:latin typeface="楷体" pitchFamily="49" charset="-122"/>
                <a:ea typeface="楷体" pitchFamily="49" charset="-122"/>
              </a:rPr>
              <a:t>（益智玩具）</a:t>
            </a:r>
            <a:endParaRPr lang="en-US" altLang="zh-CN" sz="3600" b="1" dirty="0" smtClean="0">
              <a:latin typeface="楷体" pitchFamily="49" charset="-122"/>
              <a:ea typeface="楷体" pitchFamily="49" charset="-122"/>
            </a:endParaRPr>
          </a:p>
          <a:p>
            <a:pPr lvl="0" algn="ctr"/>
            <a:r>
              <a:rPr lang="en-US" altLang="zh-CN" sz="3600" b="1" dirty="0" err="1" smtClean="0">
                <a:latin typeface="Agency FB" pitchFamily="34" charset="0"/>
                <a:ea typeface="楷体" pitchFamily="49" charset="-122"/>
              </a:rPr>
              <a:t>Edu</a:t>
            </a:r>
            <a:r>
              <a:rPr lang="en-US" altLang="zh-CN" sz="3600" b="1" dirty="0" smtClean="0">
                <a:latin typeface="Agency FB" pitchFamily="34" charset="0"/>
                <a:ea typeface="楷体" pitchFamily="49" charset="-122"/>
              </a:rPr>
              <a:t> Toy</a:t>
            </a:r>
          </a:p>
          <a:p>
            <a:pPr lvl="0" algn="ctr"/>
            <a:endParaRPr lang="en-US" sz="3600" dirty="0">
              <a:latin typeface="楷体" pitchFamily="49" charset="-122"/>
              <a:ea typeface="楷体" pitchFamily="49" charset="-122"/>
            </a:endParaRPr>
          </a:p>
        </p:txBody>
      </p:sp>
      <p:sp>
        <p:nvSpPr>
          <p:cNvPr id="9" name="TextBox 8"/>
          <p:cNvSpPr txBox="1"/>
          <p:nvPr/>
        </p:nvSpPr>
        <p:spPr>
          <a:xfrm>
            <a:off x="354842" y="2606723"/>
            <a:ext cx="8447965" cy="3785652"/>
          </a:xfrm>
          <a:prstGeom prst="rect">
            <a:avLst/>
          </a:prstGeom>
          <a:noFill/>
        </p:spPr>
        <p:txBody>
          <a:bodyPr wrap="square" rtlCol="0">
            <a:spAutoFit/>
          </a:bodyPr>
          <a:lstStyle/>
          <a:p>
            <a:pPr lvl="0">
              <a:buFont typeface="Wingdings" pitchFamily="2" charset="2"/>
              <a:buChar char="ü"/>
            </a:pPr>
            <a:r>
              <a:rPr lang="zh-CN" altLang="en-US" sz="2400" dirty="0" smtClean="0">
                <a:latin typeface="楷体" pitchFamily="49" charset="-122"/>
                <a:ea typeface="楷体" pitchFamily="49" charset="-122"/>
              </a:rPr>
              <a:t>学生自由选择喜欢的玩具，自由选择喜欢的地方坐下玩玩具</a:t>
            </a:r>
            <a:endParaRPr lang="en-US" altLang="zh-CN" sz="2400" dirty="0" smtClean="0">
              <a:latin typeface="楷体" pitchFamily="49" charset="-122"/>
              <a:ea typeface="楷体" pitchFamily="49" charset="-122"/>
            </a:endParaRPr>
          </a:p>
          <a:p>
            <a:pPr lvl="0">
              <a:buFont typeface="Wingdings" pitchFamily="2" charset="2"/>
              <a:buChar char="ü"/>
            </a:pPr>
            <a:r>
              <a:rPr lang="zh-CN" altLang="en-US" sz="2400" dirty="0" smtClean="0">
                <a:latin typeface="楷体" pitchFamily="49" charset="-122"/>
                <a:ea typeface="楷体" pitchFamily="49" charset="-122"/>
              </a:rPr>
              <a:t>每个学生都会有自己的个人空间，不让别人打扰</a:t>
            </a:r>
            <a:endParaRPr lang="en-US" altLang="zh-CN" sz="2400" dirty="0" smtClean="0">
              <a:latin typeface="楷体" pitchFamily="49" charset="-122"/>
              <a:ea typeface="楷体" pitchFamily="49" charset="-122"/>
            </a:endParaRPr>
          </a:p>
          <a:p>
            <a:pPr lvl="0">
              <a:buFont typeface="Wingdings" pitchFamily="2" charset="2"/>
              <a:buChar char="ü"/>
            </a:pPr>
            <a:r>
              <a:rPr lang="zh-CN" altLang="en-US" sz="2400" dirty="0" smtClean="0">
                <a:latin typeface="楷体" pitchFamily="49" charset="-122"/>
                <a:ea typeface="楷体" pitchFamily="49" charset="-122"/>
              </a:rPr>
              <a:t>规则：</a:t>
            </a:r>
            <a:endParaRPr lang="en-US" altLang="zh-CN" sz="2400" dirty="0" smtClean="0">
              <a:latin typeface="楷体" pitchFamily="49" charset="-122"/>
              <a:ea typeface="楷体" pitchFamily="49" charset="-122"/>
            </a:endParaRPr>
          </a:p>
          <a:p>
            <a:pPr lvl="1">
              <a:buFont typeface="Wingdings" pitchFamily="2" charset="2"/>
              <a:buChar char="ü"/>
            </a:pPr>
            <a:r>
              <a:rPr lang="zh-CN" altLang="en-US" sz="2400" dirty="0" smtClean="0">
                <a:latin typeface="楷体" pitchFamily="49" charset="-122"/>
                <a:ea typeface="楷体" pitchFamily="49" charset="-122"/>
              </a:rPr>
              <a:t>学生只能在自己所选择的空间里进行游戏</a:t>
            </a:r>
            <a:endParaRPr lang="en-US" altLang="zh-CN" sz="2400" dirty="0" smtClean="0">
              <a:latin typeface="楷体" pitchFamily="49" charset="-122"/>
              <a:ea typeface="楷体" pitchFamily="49" charset="-122"/>
            </a:endParaRPr>
          </a:p>
          <a:p>
            <a:pPr lvl="1">
              <a:buFont typeface="Wingdings" pitchFamily="2" charset="2"/>
              <a:buChar char="ü"/>
            </a:pPr>
            <a:r>
              <a:rPr lang="zh-CN" altLang="en-US" sz="2400" dirty="0" smtClean="0">
                <a:latin typeface="楷体" pitchFamily="49" charset="-122"/>
                <a:ea typeface="楷体" pitchFamily="49" charset="-122"/>
              </a:rPr>
              <a:t>不可吵闹和干扰别人</a:t>
            </a:r>
            <a:endParaRPr lang="en-US" altLang="zh-CN" sz="2400" dirty="0" smtClean="0">
              <a:latin typeface="楷体" pitchFamily="49" charset="-122"/>
              <a:ea typeface="楷体" pitchFamily="49" charset="-122"/>
            </a:endParaRPr>
          </a:p>
          <a:p>
            <a:pPr lvl="1">
              <a:buFont typeface="Wingdings" pitchFamily="2" charset="2"/>
              <a:buChar char="ü"/>
            </a:pPr>
            <a:r>
              <a:rPr lang="zh-CN" altLang="en-US" sz="2400" dirty="0" smtClean="0">
                <a:latin typeface="楷体" pitchFamily="49" charset="-122"/>
                <a:ea typeface="楷体" pitchFamily="49" charset="-122"/>
              </a:rPr>
              <a:t>如果玩具超出了自己的范围，孩子将不能继续，必须立刻收拾玩具，把它放回原位（游戏开始前，老师必须先跟孩子讲解游戏规则）</a:t>
            </a:r>
            <a:endParaRPr lang="en-US" altLang="zh-CN" sz="2400" dirty="0" smtClean="0">
              <a:latin typeface="楷体" pitchFamily="49" charset="-122"/>
              <a:ea typeface="楷体" pitchFamily="49" charset="-122"/>
            </a:endParaRPr>
          </a:p>
          <a:p>
            <a:pPr>
              <a:buFont typeface="Wingdings" pitchFamily="2" charset="2"/>
              <a:buChar char="ü"/>
            </a:pPr>
            <a:r>
              <a:rPr lang="zh-CN" altLang="en-US" sz="2400" dirty="0" smtClean="0">
                <a:latin typeface="楷体" pitchFamily="49" charset="-122"/>
                <a:ea typeface="楷体" pitchFamily="49" charset="-122"/>
              </a:rPr>
              <a:t>学生将学习到尊重自己、尊重他人，自律，有始有终，独立完成游戏</a:t>
            </a:r>
            <a:endParaRPr lang="en-US" altLang="zh-CN" sz="2400" dirty="0" smtClean="0">
              <a:latin typeface="楷体" pitchFamily="49" charset="-122"/>
              <a:ea typeface="楷体" pitchFamily="49" charset="-122"/>
            </a:endParaRPr>
          </a:p>
        </p:txBody>
      </p:sp>
      <p:sp>
        <p:nvSpPr>
          <p:cNvPr id="6" name="Rounded Rectangle 5"/>
          <p:cNvSpPr/>
          <p:nvPr/>
        </p:nvSpPr>
        <p:spPr>
          <a:xfrm>
            <a:off x="545910" y="215456"/>
            <a:ext cx="2400837" cy="1872651"/>
          </a:xfrm>
          <a:prstGeom prst="roundRect">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5" name="Picture 4" descr="article_1400980_pic.jpeg"/>
          <p:cNvPicPr>
            <a:picLocks noChangeAspect="1"/>
          </p:cNvPicPr>
          <p:nvPr/>
        </p:nvPicPr>
        <p:blipFill>
          <a:blip r:embed="rId3" cstate="print"/>
          <a:stretch>
            <a:fillRect/>
          </a:stretch>
        </p:blipFill>
        <p:spPr>
          <a:xfrm>
            <a:off x="3179929" y="163774"/>
            <a:ext cx="2462880" cy="2246416"/>
          </a:xfrm>
          <a:prstGeom prst="rect">
            <a:avLst/>
          </a:prstGeom>
        </p:spPr>
      </p:pic>
      <p:sp>
        <p:nvSpPr>
          <p:cNvPr id="7" name="Rectangle 6"/>
          <p:cNvSpPr/>
          <p:nvPr/>
        </p:nvSpPr>
        <p:spPr>
          <a:xfrm>
            <a:off x="39688" y="5142796"/>
            <a:ext cx="2286000" cy="1692771"/>
          </a:xfrm>
          <a:prstGeom prst="rect">
            <a:avLst/>
          </a:prstGeom>
        </p:spPr>
        <p:txBody>
          <a:bodyPr>
            <a:spAutoFit/>
          </a:bodyPr>
          <a:lstStyle/>
          <a:p>
            <a:pPr lvl="0">
              <a:buFont typeface="Wingdings" pitchFamily="2" charset="2"/>
              <a:buChar char="ü"/>
            </a:pPr>
            <a:endParaRPr lang="en-US" altLang="zh-CN" sz="2400" dirty="0" smtClean="0">
              <a:solidFill>
                <a:prstClr val="black"/>
              </a:solidFill>
              <a:latin typeface="楷体" pitchFamily="49" charset="-122"/>
              <a:ea typeface="楷体" pitchFamily="49" charset="-122"/>
            </a:endParaRPr>
          </a:p>
          <a:p>
            <a:pPr lvl="1">
              <a:buFont typeface="Wingdings" pitchFamily="2" charset="2"/>
              <a:buChar char="ü"/>
            </a:pPr>
            <a:endParaRPr lang="en-US" altLang="zh-CN" sz="2400" dirty="0" smtClean="0">
              <a:solidFill>
                <a:prstClr val="black"/>
              </a:solidFill>
              <a:latin typeface="楷体" pitchFamily="49" charset="-122"/>
              <a:ea typeface="楷体" pitchFamily="49" charset="-122"/>
            </a:endParaRPr>
          </a:p>
          <a:p>
            <a:pPr lvl="1">
              <a:buFont typeface="Wingdings" pitchFamily="2" charset="2"/>
              <a:buChar char="ü"/>
            </a:pPr>
            <a:endParaRPr lang="en-US" altLang="zh-CN" sz="2800" dirty="0" smtClean="0">
              <a:latin typeface="楷体" pitchFamily="49" charset="-122"/>
              <a:ea typeface="楷体" pitchFamily="49" charset="-122"/>
            </a:endParaRPr>
          </a:p>
          <a:p>
            <a:pPr lvl="1">
              <a:buFont typeface="Wingdings" pitchFamily="2" charset="2"/>
              <a:buChar char="ü"/>
            </a:pPr>
            <a:endParaRPr lang="en-US" altLang="zh-CN" sz="2800" dirty="0" smtClean="0">
              <a:solidFill>
                <a:prstClr val="black"/>
              </a:solidFill>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09481" y="259307"/>
            <a:ext cx="3234519" cy="2308324"/>
          </a:xfrm>
          <a:prstGeom prst="rect">
            <a:avLst/>
          </a:prstGeom>
          <a:ln>
            <a:noFill/>
          </a:ln>
        </p:spPr>
        <p:txBody>
          <a:bodyPr wrap="square">
            <a:spAutoFit/>
          </a:bodyPr>
          <a:lstStyle/>
          <a:p>
            <a:pPr lvl="0" algn="ctr"/>
            <a:r>
              <a:rPr lang="zh-CN" altLang="en-US" sz="3600" b="1" dirty="0" smtClean="0">
                <a:latin typeface="楷体" pitchFamily="49" charset="-122"/>
                <a:ea typeface="楷体" pitchFamily="49" charset="-122"/>
              </a:rPr>
              <a:t>启智站</a:t>
            </a:r>
            <a:endParaRPr lang="en-US" altLang="zh-CN" sz="3600" b="1" dirty="0" smtClean="0">
              <a:latin typeface="楷体" pitchFamily="49" charset="-122"/>
              <a:ea typeface="楷体" pitchFamily="49" charset="-122"/>
            </a:endParaRPr>
          </a:p>
          <a:p>
            <a:pPr lvl="0" algn="ctr"/>
            <a:r>
              <a:rPr lang="zh-CN" altLang="en-US" sz="3600" b="1" dirty="0" smtClean="0">
                <a:latin typeface="楷体" pitchFamily="49" charset="-122"/>
                <a:ea typeface="楷体" pitchFamily="49" charset="-122"/>
              </a:rPr>
              <a:t>（美劳）</a:t>
            </a:r>
            <a:endParaRPr lang="en-US" altLang="zh-CN" sz="3600" b="1" dirty="0" smtClean="0">
              <a:latin typeface="楷体" pitchFamily="49" charset="-122"/>
              <a:ea typeface="楷体" pitchFamily="49" charset="-122"/>
            </a:endParaRPr>
          </a:p>
          <a:p>
            <a:pPr lvl="0" algn="ctr"/>
            <a:r>
              <a:rPr lang="en-US" altLang="zh-CN" sz="3600" b="1" dirty="0" err="1" smtClean="0">
                <a:latin typeface="Agency FB" pitchFamily="34" charset="0"/>
                <a:ea typeface="楷体" pitchFamily="49" charset="-122"/>
              </a:rPr>
              <a:t>Art&amp;Craft</a:t>
            </a:r>
            <a:endParaRPr lang="en-US" altLang="zh-CN" sz="3600" b="1" dirty="0" smtClean="0">
              <a:latin typeface="Agency FB" pitchFamily="34" charset="0"/>
              <a:ea typeface="楷体" pitchFamily="49" charset="-122"/>
            </a:endParaRPr>
          </a:p>
          <a:p>
            <a:pPr lvl="0" algn="ctr"/>
            <a:endParaRPr lang="en-US" sz="3600" dirty="0">
              <a:latin typeface="楷体" pitchFamily="49" charset="-122"/>
              <a:ea typeface="楷体" pitchFamily="49" charset="-122"/>
            </a:endParaRPr>
          </a:p>
        </p:txBody>
      </p:sp>
      <p:sp>
        <p:nvSpPr>
          <p:cNvPr id="9" name="TextBox 8"/>
          <p:cNvSpPr txBox="1"/>
          <p:nvPr/>
        </p:nvSpPr>
        <p:spPr>
          <a:xfrm>
            <a:off x="395784" y="2538484"/>
            <a:ext cx="4640240" cy="3847207"/>
          </a:xfrm>
          <a:prstGeom prst="rect">
            <a:avLst/>
          </a:prstGeom>
          <a:noFill/>
        </p:spPr>
        <p:txBody>
          <a:bodyPr wrap="square" rtlCol="0">
            <a:spAutoFit/>
          </a:bodyPr>
          <a:lstStyle/>
          <a:p>
            <a:pPr lvl="0">
              <a:buFont typeface="Wingdings" pitchFamily="2" charset="2"/>
              <a:buChar char="ü"/>
            </a:pPr>
            <a:r>
              <a:rPr lang="zh-CN" altLang="en-US" sz="3200" dirty="0" smtClean="0">
                <a:latin typeface="楷体" pitchFamily="49" charset="-122"/>
                <a:ea typeface="楷体" pitchFamily="49" charset="-122"/>
              </a:rPr>
              <a:t>学生会在庆典节日时，制作相关的美劳手工</a:t>
            </a:r>
            <a:endParaRPr lang="en-US" altLang="zh-CN" sz="3200" dirty="0" smtClean="0">
              <a:latin typeface="楷体" pitchFamily="49" charset="-122"/>
              <a:ea typeface="楷体" pitchFamily="49" charset="-122"/>
            </a:endParaRPr>
          </a:p>
          <a:p>
            <a:pPr lvl="0">
              <a:buFont typeface="Wingdings" pitchFamily="2" charset="2"/>
              <a:buChar char="ü"/>
            </a:pPr>
            <a:r>
              <a:rPr lang="zh-CN" altLang="en-US" sz="3200" dirty="0" smtClean="0">
                <a:latin typeface="楷体" pitchFamily="49" charset="-122"/>
                <a:ea typeface="楷体" pitchFamily="49" charset="-122"/>
              </a:rPr>
              <a:t>学生也会根据当月的主题，一起合作布置校园</a:t>
            </a:r>
            <a:endParaRPr lang="en-US" altLang="zh-CN" sz="3200" dirty="0" smtClean="0">
              <a:latin typeface="楷体" pitchFamily="49" charset="-122"/>
              <a:ea typeface="楷体" pitchFamily="49" charset="-122"/>
            </a:endParaRPr>
          </a:p>
          <a:p>
            <a:pPr lvl="0">
              <a:buFont typeface="Wingdings" pitchFamily="2" charset="2"/>
              <a:buChar char="ü"/>
            </a:pPr>
            <a:r>
              <a:rPr lang="zh-CN" altLang="en-US" sz="3200" dirty="0" smtClean="0">
                <a:latin typeface="楷体" pitchFamily="49" charset="-122"/>
                <a:ea typeface="楷体" pitchFamily="49" charset="-122"/>
              </a:rPr>
              <a:t>环保美劳教学是我们的主轴：</a:t>
            </a:r>
            <a:r>
              <a:rPr lang="en-US" altLang="zh-CN" sz="3600" dirty="0" err="1" smtClean="0">
                <a:latin typeface="Agency FB" pitchFamily="34" charset="0"/>
                <a:ea typeface="楷体" pitchFamily="49" charset="-122"/>
              </a:rPr>
              <a:t>reuse,reduce,recycle</a:t>
            </a:r>
            <a:endParaRPr lang="en-US" altLang="zh-CN" sz="3200" dirty="0" smtClean="0">
              <a:latin typeface="Agency FB" pitchFamily="34" charset="0"/>
              <a:ea typeface="楷体" pitchFamily="49" charset="-122"/>
            </a:endParaRPr>
          </a:p>
          <a:p>
            <a:pPr lvl="0">
              <a:buFont typeface="Wingdings" pitchFamily="2" charset="2"/>
              <a:buChar char="ü"/>
            </a:pPr>
            <a:endParaRPr lang="en-US" altLang="zh-CN" sz="2400" dirty="0" smtClean="0">
              <a:latin typeface="楷体" pitchFamily="49" charset="-122"/>
              <a:ea typeface="楷体" pitchFamily="49" charset="-122"/>
            </a:endParaRPr>
          </a:p>
          <a:p>
            <a:pPr lvl="0">
              <a:buFont typeface="Wingdings" pitchFamily="2" charset="2"/>
              <a:buChar char="ü"/>
            </a:pPr>
            <a:endParaRPr lang="en-US" altLang="zh-CN" sz="2400" dirty="0" smtClean="0">
              <a:latin typeface="楷体" pitchFamily="49" charset="-122"/>
              <a:ea typeface="楷体" pitchFamily="49" charset="-122"/>
            </a:endParaRPr>
          </a:p>
        </p:txBody>
      </p:sp>
      <p:sp>
        <p:nvSpPr>
          <p:cNvPr id="7" name="Rectangle 6"/>
          <p:cNvSpPr/>
          <p:nvPr/>
        </p:nvSpPr>
        <p:spPr>
          <a:xfrm>
            <a:off x="39688" y="5142796"/>
            <a:ext cx="2286000" cy="1692771"/>
          </a:xfrm>
          <a:prstGeom prst="rect">
            <a:avLst/>
          </a:prstGeom>
        </p:spPr>
        <p:txBody>
          <a:bodyPr>
            <a:spAutoFit/>
          </a:bodyPr>
          <a:lstStyle/>
          <a:p>
            <a:pPr lvl="0">
              <a:buFont typeface="Wingdings" pitchFamily="2" charset="2"/>
              <a:buChar char="ü"/>
            </a:pPr>
            <a:endParaRPr lang="en-US" altLang="zh-CN" sz="2400" dirty="0" smtClean="0">
              <a:solidFill>
                <a:prstClr val="black"/>
              </a:solidFill>
              <a:latin typeface="楷体" pitchFamily="49" charset="-122"/>
              <a:ea typeface="楷体" pitchFamily="49" charset="-122"/>
            </a:endParaRPr>
          </a:p>
          <a:p>
            <a:pPr lvl="1">
              <a:buFont typeface="Wingdings" pitchFamily="2" charset="2"/>
              <a:buChar char="ü"/>
            </a:pPr>
            <a:endParaRPr lang="en-US" altLang="zh-CN" sz="2400" dirty="0" smtClean="0">
              <a:solidFill>
                <a:prstClr val="black"/>
              </a:solidFill>
              <a:latin typeface="楷体" pitchFamily="49" charset="-122"/>
              <a:ea typeface="楷体" pitchFamily="49" charset="-122"/>
            </a:endParaRPr>
          </a:p>
          <a:p>
            <a:pPr lvl="1">
              <a:buFont typeface="Wingdings" pitchFamily="2" charset="2"/>
              <a:buChar char="ü"/>
            </a:pPr>
            <a:endParaRPr lang="en-US" altLang="zh-CN" sz="2800" dirty="0" smtClean="0">
              <a:latin typeface="楷体" pitchFamily="49" charset="-122"/>
              <a:ea typeface="楷体" pitchFamily="49" charset="-122"/>
            </a:endParaRPr>
          </a:p>
          <a:p>
            <a:pPr lvl="1">
              <a:buFont typeface="Wingdings" pitchFamily="2" charset="2"/>
              <a:buChar char="ü"/>
            </a:pPr>
            <a:endParaRPr lang="en-US" altLang="zh-CN" sz="2800" dirty="0" smtClean="0">
              <a:solidFill>
                <a:prstClr val="black"/>
              </a:solidFill>
              <a:latin typeface="楷体" pitchFamily="49" charset="-122"/>
              <a:ea typeface="楷体" pitchFamily="49" charset="-122"/>
            </a:endParaRPr>
          </a:p>
        </p:txBody>
      </p:sp>
      <p:pic>
        <p:nvPicPr>
          <p:cNvPr id="10" name="Picture 9" descr="美勞角--裝飾毛毛蟲樹.JPG"/>
          <p:cNvPicPr>
            <a:picLocks noChangeAspect="1"/>
          </p:cNvPicPr>
          <p:nvPr/>
        </p:nvPicPr>
        <p:blipFill>
          <a:blip r:embed="rId2" cstate="print">
            <a:lum bright="10000"/>
          </a:blip>
          <a:stretch>
            <a:fillRect/>
          </a:stretch>
        </p:blipFill>
        <p:spPr>
          <a:xfrm>
            <a:off x="377588" y="491319"/>
            <a:ext cx="2365611" cy="1774209"/>
          </a:xfrm>
          <a:prstGeom prst="rect">
            <a:avLst/>
          </a:prstGeom>
        </p:spPr>
      </p:pic>
      <p:pic>
        <p:nvPicPr>
          <p:cNvPr id="11" name="Picture 10" descr="美勞創作-櫻花樹.JPG"/>
          <p:cNvPicPr>
            <a:picLocks noChangeAspect="1"/>
          </p:cNvPicPr>
          <p:nvPr/>
        </p:nvPicPr>
        <p:blipFill>
          <a:blip r:embed="rId3" cstate="print">
            <a:lum bright="10000"/>
          </a:blip>
          <a:srcRect t="20264" r="18282" b="15712"/>
          <a:stretch>
            <a:fillRect/>
          </a:stretch>
        </p:blipFill>
        <p:spPr>
          <a:xfrm>
            <a:off x="2797790" y="272955"/>
            <a:ext cx="3460710" cy="2033516"/>
          </a:xfrm>
          <a:prstGeom prst="rect">
            <a:avLst/>
          </a:prstGeom>
        </p:spPr>
      </p:pic>
      <p:pic>
        <p:nvPicPr>
          <p:cNvPr id="12" name="Picture 11" descr="美勞角蓋房子-001.JPG"/>
          <p:cNvPicPr>
            <a:picLocks noChangeAspect="1"/>
          </p:cNvPicPr>
          <p:nvPr/>
        </p:nvPicPr>
        <p:blipFill>
          <a:blip r:embed="rId4" cstate="print"/>
          <a:stretch>
            <a:fillRect/>
          </a:stretch>
        </p:blipFill>
        <p:spPr>
          <a:xfrm>
            <a:off x="6096679" y="2456596"/>
            <a:ext cx="2610593" cy="2210937"/>
          </a:xfrm>
          <a:prstGeom prst="rect">
            <a:avLst/>
          </a:prstGeom>
        </p:spPr>
      </p:pic>
      <p:pic>
        <p:nvPicPr>
          <p:cNvPr id="13" name="Picture 12" descr="46c49a5bae6b4309863aff1487cc9f4f.jpg"/>
          <p:cNvPicPr>
            <a:picLocks noChangeAspect="1"/>
          </p:cNvPicPr>
          <p:nvPr/>
        </p:nvPicPr>
        <p:blipFill>
          <a:blip r:embed="rId5" cstate="print"/>
          <a:stretch>
            <a:fillRect/>
          </a:stretch>
        </p:blipFill>
        <p:spPr>
          <a:xfrm>
            <a:off x="5010719" y="4732929"/>
            <a:ext cx="1858939" cy="185893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09481" y="395785"/>
            <a:ext cx="3234519" cy="1754326"/>
          </a:xfrm>
          <a:prstGeom prst="rect">
            <a:avLst/>
          </a:prstGeom>
          <a:ln>
            <a:noFill/>
          </a:ln>
        </p:spPr>
        <p:txBody>
          <a:bodyPr wrap="square">
            <a:spAutoFit/>
          </a:bodyPr>
          <a:lstStyle/>
          <a:p>
            <a:pPr lvl="0" algn="ctr"/>
            <a:r>
              <a:rPr lang="zh-CN" altLang="en-US" sz="3600" b="1" dirty="0" smtClean="0">
                <a:latin typeface="楷体" pitchFamily="49" charset="-122"/>
                <a:ea typeface="楷体" pitchFamily="49" charset="-122"/>
              </a:rPr>
              <a:t>启智站</a:t>
            </a:r>
            <a:endParaRPr lang="en-US" altLang="zh-CN" sz="3600" b="1" dirty="0" smtClean="0">
              <a:latin typeface="楷体" pitchFamily="49" charset="-122"/>
              <a:ea typeface="楷体" pitchFamily="49" charset="-122"/>
            </a:endParaRPr>
          </a:p>
          <a:p>
            <a:pPr lvl="0" algn="ctr"/>
            <a:r>
              <a:rPr lang="zh-CN" altLang="en-US" sz="3600" b="1" dirty="0" smtClean="0">
                <a:latin typeface="楷体" pitchFamily="49" charset="-122"/>
                <a:ea typeface="楷体" pitchFamily="49" charset="-122"/>
              </a:rPr>
              <a:t>（科学实验）</a:t>
            </a:r>
            <a:endParaRPr lang="en-US" altLang="zh-CN" sz="3600" b="1" dirty="0" smtClean="0">
              <a:latin typeface="楷体" pitchFamily="49" charset="-122"/>
              <a:ea typeface="楷体" pitchFamily="49" charset="-122"/>
            </a:endParaRPr>
          </a:p>
          <a:p>
            <a:pPr lvl="0" algn="ctr"/>
            <a:r>
              <a:rPr lang="en-US" altLang="zh-CN" sz="3600" b="1" dirty="0" smtClean="0">
                <a:latin typeface="Agency FB" pitchFamily="34" charset="0"/>
                <a:ea typeface="楷体" pitchFamily="49" charset="-122"/>
              </a:rPr>
              <a:t>science experiment</a:t>
            </a:r>
            <a:endParaRPr lang="en-US" sz="3600" b="1" dirty="0">
              <a:latin typeface="楷体" pitchFamily="49" charset="-122"/>
              <a:ea typeface="楷体" pitchFamily="49" charset="-122"/>
            </a:endParaRPr>
          </a:p>
        </p:txBody>
      </p:sp>
      <p:sp>
        <p:nvSpPr>
          <p:cNvPr id="9" name="TextBox 8"/>
          <p:cNvSpPr txBox="1"/>
          <p:nvPr/>
        </p:nvSpPr>
        <p:spPr>
          <a:xfrm>
            <a:off x="259309" y="2887682"/>
            <a:ext cx="8447965" cy="3970318"/>
          </a:xfrm>
          <a:prstGeom prst="rect">
            <a:avLst/>
          </a:prstGeom>
          <a:noFill/>
        </p:spPr>
        <p:txBody>
          <a:bodyPr wrap="square" rtlCol="0">
            <a:spAutoFit/>
          </a:bodyPr>
          <a:lstStyle/>
          <a:p>
            <a:pPr lvl="0">
              <a:buFont typeface="Wingdings" pitchFamily="2" charset="2"/>
              <a:buChar char="ü"/>
            </a:pPr>
            <a:r>
              <a:rPr lang="zh-CN" altLang="en-US" sz="2700" dirty="0" smtClean="0">
                <a:latin typeface="楷体" pitchFamily="49" charset="-122"/>
                <a:ea typeface="楷体" pitchFamily="49" charset="-122"/>
              </a:rPr>
              <a:t>学生会亲自体验有趣又好玩的科学实验</a:t>
            </a:r>
            <a:endParaRPr lang="en-US" altLang="zh-CN" sz="2700" dirty="0" smtClean="0">
              <a:latin typeface="楷体" pitchFamily="49" charset="-122"/>
              <a:ea typeface="楷体" pitchFamily="49" charset="-122"/>
            </a:endParaRPr>
          </a:p>
          <a:p>
            <a:pPr lvl="0">
              <a:buFont typeface="Wingdings" pitchFamily="2" charset="2"/>
              <a:buChar char="ü"/>
            </a:pPr>
            <a:r>
              <a:rPr lang="zh-CN" altLang="en-US" sz="2700" dirty="0" smtClean="0">
                <a:latin typeface="楷体" pitchFamily="49" charset="-122"/>
                <a:ea typeface="楷体" pitchFamily="49" charset="-122"/>
              </a:rPr>
              <a:t>每一个孩子都会亲手制作科学游戏，亲身体验科学原来也可以这么</a:t>
            </a:r>
            <a:r>
              <a:rPr lang="en-US" altLang="zh-CN" sz="2700" dirty="0" smtClean="0">
                <a:latin typeface="楷体" pitchFamily="49" charset="-122"/>
                <a:ea typeface="楷体" pitchFamily="49" charset="-122"/>
              </a:rPr>
              <a:t>fun</a:t>
            </a:r>
            <a:r>
              <a:rPr lang="zh-CN" altLang="en-US" sz="2700" dirty="0" smtClean="0">
                <a:latin typeface="楷体" pitchFamily="49" charset="-122"/>
                <a:ea typeface="楷体" pitchFamily="49" charset="-122"/>
              </a:rPr>
              <a:t>的感觉</a:t>
            </a:r>
            <a:endParaRPr lang="en-US" altLang="zh-CN" sz="2700" dirty="0" smtClean="0">
              <a:latin typeface="楷体" pitchFamily="49" charset="-122"/>
              <a:ea typeface="楷体" pitchFamily="49" charset="-122"/>
            </a:endParaRPr>
          </a:p>
          <a:p>
            <a:pPr lvl="0">
              <a:buFont typeface="Wingdings" pitchFamily="2" charset="2"/>
              <a:buChar char="ü"/>
            </a:pPr>
            <a:r>
              <a:rPr lang="zh-CN" altLang="en-US" sz="2700" dirty="0" smtClean="0">
                <a:latin typeface="楷体" pitchFamily="49" charset="-122"/>
                <a:ea typeface="楷体" pitchFamily="49" charset="-122"/>
              </a:rPr>
              <a:t>孩子生来就对外界事物好奇，处于积极主动吸取知识的时间，科学实验就是最好的选择</a:t>
            </a:r>
            <a:endParaRPr lang="en-US" altLang="zh-CN" sz="2700" dirty="0" smtClean="0">
              <a:latin typeface="楷体" pitchFamily="49" charset="-122"/>
              <a:ea typeface="楷体" pitchFamily="49" charset="-122"/>
            </a:endParaRPr>
          </a:p>
          <a:p>
            <a:pPr>
              <a:buFont typeface="Wingdings" pitchFamily="2" charset="2"/>
              <a:buChar char="ü"/>
            </a:pPr>
            <a:r>
              <a:rPr lang="zh-CN" altLang="en-US" sz="2700" dirty="0" smtClean="0">
                <a:latin typeface="楷体" pitchFamily="49" charset="-122"/>
                <a:ea typeface="楷体" pitchFamily="49" charset="-122"/>
              </a:rPr>
              <a:t>可以培养</a:t>
            </a:r>
            <a:r>
              <a:rPr lang="zh-CN" altLang="en-US" sz="2700" b="1" u="sng" dirty="0" smtClean="0">
                <a:latin typeface="楷体" pitchFamily="49" charset="-122"/>
                <a:ea typeface="楷体" pitchFamily="49" charset="-122"/>
              </a:rPr>
              <a:t>动手能力</a:t>
            </a:r>
            <a:r>
              <a:rPr lang="zh-CN" altLang="en-US" sz="2700" dirty="0" smtClean="0">
                <a:latin typeface="楷体" pitchFamily="49" charset="-122"/>
                <a:ea typeface="楷体" pitchFamily="49" charset="-122"/>
              </a:rPr>
              <a:t>，每个科学实验都是需要动手来做的，不是纯知识，也不用记公式，做了就懂。并且即使做出来，有成功也会有失败。成功了固然可喜，失败了也会寻找原因。</a:t>
            </a:r>
          </a:p>
        </p:txBody>
      </p:sp>
      <p:pic>
        <p:nvPicPr>
          <p:cNvPr id="10" name="Picture 9" descr="Fun-Science-Activities-for-Kids.jpg"/>
          <p:cNvPicPr>
            <a:picLocks noChangeAspect="1"/>
          </p:cNvPicPr>
          <p:nvPr/>
        </p:nvPicPr>
        <p:blipFill>
          <a:blip r:embed="rId2" cstate="print"/>
          <a:stretch>
            <a:fillRect/>
          </a:stretch>
        </p:blipFill>
        <p:spPr>
          <a:xfrm>
            <a:off x="368489" y="204717"/>
            <a:ext cx="2801202" cy="2511187"/>
          </a:xfrm>
          <a:prstGeom prst="rect">
            <a:avLst/>
          </a:prstGeom>
        </p:spPr>
      </p:pic>
      <p:pic>
        <p:nvPicPr>
          <p:cNvPr id="11" name="Picture 10" descr="21-+-Fun-Science-Experiments-for-Kids-1-4.jpg"/>
          <p:cNvPicPr>
            <a:picLocks noChangeAspect="1"/>
          </p:cNvPicPr>
          <p:nvPr/>
        </p:nvPicPr>
        <p:blipFill>
          <a:blip r:embed="rId3" cstate="print"/>
          <a:stretch>
            <a:fillRect/>
          </a:stretch>
        </p:blipFill>
        <p:spPr>
          <a:xfrm>
            <a:off x="3401703" y="163774"/>
            <a:ext cx="2497539" cy="219729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13696" y="0"/>
            <a:ext cx="3630304" cy="1384995"/>
          </a:xfrm>
          <a:prstGeom prst="rect">
            <a:avLst/>
          </a:prstGeom>
          <a:ln>
            <a:noFill/>
          </a:ln>
        </p:spPr>
        <p:txBody>
          <a:bodyPr wrap="square">
            <a:spAutoFit/>
          </a:bodyPr>
          <a:lstStyle/>
          <a:p>
            <a:pPr lvl="0" algn="ctr"/>
            <a:r>
              <a:rPr lang="zh-CN" altLang="en-US" sz="2800" b="1" dirty="0" smtClean="0">
                <a:latin typeface="楷体" pitchFamily="49" charset="-122"/>
                <a:ea typeface="楷体" pitchFamily="49" charset="-122"/>
              </a:rPr>
              <a:t>启智站</a:t>
            </a:r>
            <a:endParaRPr lang="en-US" altLang="zh-CN" sz="2800" b="1" dirty="0" smtClean="0">
              <a:latin typeface="楷体" pitchFamily="49" charset="-122"/>
              <a:ea typeface="楷体" pitchFamily="49" charset="-122"/>
            </a:endParaRPr>
          </a:p>
          <a:p>
            <a:pPr lvl="0" algn="ctr"/>
            <a:r>
              <a:rPr lang="zh-CN" altLang="en-US" sz="2800" b="1" dirty="0" smtClean="0">
                <a:latin typeface="楷体" pitchFamily="49" charset="-122"/>
                <a:ea typeface="楷体" pitchFamily="49" charset="-122"/>
              </a:rPr>
              <a:t>（科学实验）</a:t>
            </a:r>
            <a:endParaRPr lang="en-US" altLang="zh-CN" sz="2800" b="1" dirty="0" smtClean="0">
              <a:latin typeface="楷体" pitchFamily="49" charset="-122"/>
              <a:ea typeface="楷体" pitchFamily="49" charset="-122"/>
            </a:endParaRPr>
          </a:p>
          <a:p>
            <a:pPr lvl="0" algn="ctr"/>
            <a:r>
              <a:rPr lang="en-US" altLang="zh-CN" sz="2800" b="1" dirty="0" smtClean="0">
                <a:latin typeface="Agency FB" pitchFamily="34" charset="0"/>
                <a:ea typeface="楷体" pitchFamily="49" charset="-122"/>
              </a:rPr>
              <a:t>science experiment</a:t>
            </a:r>
            <a:endParaRPr lang="en-US" sz="2800" b="1" dirty="0">
              <a:latin typeface="楷体" pitchFamily="49" charset="-122"/>
              <a:ea typeface="楷体" pitchFamily="49" charset="-122"/>
            </a:endParaRPr>
          </a:p>
        </p:txBody>
      </p:sp>
      <p:sp>
        <p:nvSpPr>
          <p:cNvPr id="9" name="TextBox 8"/>
          <p:cNvSpPr txBox="1"/>
          <p:nvPr/>
        </p:nvSpPr>
        <p:spPr>
          <a:xfrm>
            <a:off x="477674" y="1665029"/>
            <a:ext cx="8147712" cy="4832092"/>
          </a:xfrm>
          <a:prstGeom prst="rect">
            <a:avLst/>
          </a:prstGeom>
          <a:noFill/>
        </p:spPr>
        <p:txBody>
          <a:bodyPr wrap="square" rtlCol="0">
            <a:spAutoFit/>
          </a:bodyPr>
          <a:lstStyle/>
          <a:p>
            <a:pPr>
              <a:buFont typeface="Wingdings" pitchFamily="2" charset="2"/>
              <a:buChar char="ü"/>
            </a:pPr>
            <a:r>
              <a:rPr lang="zh-CN" altLang="en-US" sz="2800" dirty="0" smtClean="0">
                <a:latin typeface="楷体" pitchFamily="49" charset="-122"/>
                <a:ea typeface="楷体" pitchFamily="49" charset="-122"/>
              </a:rPr>
              <a:t>可以培养</a:t>
            </a:r>
            <a:r>
              <a:rPr lang="zh-CN" altLang="en-US" sz="2800" b="1" u="sng" dirty="0" smtClean="0">
                <a:latin typeface="楷体" pitchFamily="49" charset="-122"/>
                <a:ea typeface="楷体" pitchFamily="49" charset="-122"/>
              </a:rPr>
              <a:t>动脑能力</a:t>
            </a:r>
            <a:r>
              <a:rPr lang="zh-CN" altLang="en-US" sz="2800" dirty="0" smtClean="0">
                <a:latin typeface="楷体" pitchFamily="49" charset="-122"/>
                <a:ea typeface="楷体" pitchFamily="49" charset="-122"/>
              </a:rPr>
              <a:t>，在做的过程中会有思考的过程。在大人看来非常简单的实验，小朋友们还会做失败，为什么呢？那是因为大人多多少少都是有些基本常识的，小孩子生下来可能第一次见过，第一次做，失败是非常正常的。在不断走向成功的过程中，会有很多思考过程，都是一点一滴尝试摸索出来的。</a:t>
            </a:r>
          </a:p>
          <a:p>
            <a:pPr>
              <a:buFont typeface="Wingdings" pitchFamily="2" charset="2"/>
              <a:buChar char="ü"/>
            </a:pPr>
            <a:r>
              <a:rPr lang="zh-CN" altLang="en-US" sz="2800" dirty="0" smtClean="0">
                <a:latin typeface="楷体" pitchFamily="49" charset="-122"/>
                <a:ea typeface="楷体" pitchFamily="49" charset="-122"/>
              </a:rPr>
              <a:t>可以培养</a:t>
            </a:r>
            <a:r>
              <a:rPr lang="zh-CN" altLang="en-US" sz="2800" b="1" u="sng" dirty="0" smtClean="0">
                <a:latin typeface="楷体" pitchFamily="49" charset="-122"/>
                <a:ea typeface="楷体" pitchFamily="49" charset="-122"/>
              </a:rPr>
              <a:t>思维能力</a:t>
            </a:r>
            <a:r>
              <a:rPr lang="zh-CN" altLang="en-US" sz="2800" dirty="0" smtClean="0">
                <a:latin typeface="楷体" pitchFamily="49" charset="-122"/>
                <a:ea typeface="楷体" pitchFamily="49" charset="-122"/>
              </a:rPr>
              <a:t>，同样一个实验，孩子做出来的步骤肯定不一样。在做的过程中，他们会不断思索不同的做法，这个就是举一反三的思维方式。反而大人们做的时候却中规中矩，没什么大的创新。</a:t>
            </a:r>
          </a:p>
        </p:txBody>
      </p:sp>
      <p:pic>
        <p:nvPicPr>
          <p:cNvPr id="6" name="Picture 5" descr="d69c1553e9902d2b21c2a097cb5bbede.jpg"/>
          <p:cNvPicPr>
            <a:picLocks noChangeAspect="1"/>
          </p:cNvPicPr>
          <p:nvPr/>
        </p:nvPicPr>
        <p:blipFill>
          <a:blip r:embed="rId2" cstate="print"/>
          <a:stretch>
            <a:fillRect/>
          </a:stretch>
        </p:blipFill>
        <p:spPr>
          <a:xfrm>
            <a:off x="1323832" y="191069"/>
            <a:ext cx="3684897" cy="148760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2013" y="5083624"/>
            <a:ext cx="2797791" cy="1569660"/>
          </a:xfrm>
          <a:prstGeom prst="rect">
            <a:avLst/>
          </a:prstGeom>
          <a:ln>
            <a:noFill/>
          </a:ln>
        </p:spPr>
        <p:txBody>
          <a:bodyPr wrap="square">
            <a:spAutoFit/>
          </a:bodyPr>
          <a:lstStyle/>
          <a:p>
            <a:pPr lvl="0" algn="ctr"/>
            <a:r>
              <a:rPr lang="zh-CN" altLang="en-US" sz="3200" b="1" dirty="0" smtClean="0">
                <a:latin typeface="楷体" pitchFamily="49" charset="-122"/>
                <a:ea typeface="楷体" pitchFamily="49" charset="-122"/>
              </a:rPr>
              <a:t>启智站</a:t>
            </a:r>
            <a:endParaRPr lang="en-US" altLang="zh-CN" sz="3200" b="1" dirty="0" smtClean="0">
              <a:latin typeface="楷体" pitchFamily="49" charset="-122"/>
              <a:ea typeface="楷体" pitchFamily="49" charset="-122"/>
            </a:endParaRPr>
          </a:p>
          <a:p>
            <a:pPr lvl="0" algn="ctr"/>
            <a:r>
              <a:rPr lang="zh-CN" altLang="en-US" sz="3200" b="1" dirty="0" smtClean="0">
                <a:latin typeface="楷体" pitchFamily="49" charset="-122"/>
                <a:ea typeface="楷体" pitchFamily="49" charset="-122"/>
              </a:rPr>
              <a:t>（烹饪班）</a:t>
            </a:r>
            <a:endParaRPr lang="en-US" altLang="zh-CN" sz="3200" b="1" dirty="0" smtClean="0">
              <a:latin typeface="楷体" pitchFamily="49" charset="-122"/>
              <a:ea typeface="楷体" pitchFamily="49" charset="-122"/>
            </a:endParaRPr>
          </a:p>
          <a:p>
            <a:pPr lvl="0" algn="ctr"/>
            <a:r>
              <a:rPr lang="en-US" altLang="zh-CN" sz="3200" b="1" dirty="0" smtClean="0">
                <a:latin typeface="Agency FB" pitchFamily="34" charset="0"/>
                <a:ea typeface="楷体" pitchFamily="49" charset="-122"/>
              </a:rPr>
              <a:t>Cooking class </a:t>
            </a:r>
            <a:endParaRPr lang="en-US" sz="3200" b="1" dirty="0">
              <a:latin typeface="楷体" pitchFamily="49" charset="-122"/>
              <a:ea typeface="楷体" pitchFamily="49" charset="-122"/>
            </a:endParaRPr>
          </a:p>
        </p:txBody>
      </p:sp>
      <p:sp>
        <p:nvSpPr>
          <p:cNvPr id="9" name="TextBox 8"/>
          <p:cNvSpPr txBox="1"/>
          <p:nvPr/>
        </p:nvSpPr>
        <p:spPr>
          <a:xfrm>
            <a:off x="532265" y="204719"/>
            <a:ext cx="8147712" cy="4832092"/>
          </a:xfrm>
          <a:prstGeom prst="rect">
            <a:avLst/>
          </a:prstGeom>
          <a:noFill/>
        </p:spPr>
        <p:txBody>
          <a:bodyPr wrap="square" rtlCol="0">
            <a:spAutoFit/>
          </a:bodyPr>
          <a:lstStyle/>
          <a:p>
            <a:pPr>
              <a:buFont typeface="Wingdings" pitchFamily="2" charset="2"/>
              <a:buChar char="ü"/>
            </a:pPr>
            <a:r>
              <a:rPr lang="zh-CN" altLang="en-US" sz="2800" dirty="0" smtClean="0">
                <a:latin typeface="楷体" pitchFamily="49" charset="-122"/>
                <a:ea typeface="楷体" pitchFamily="49" charset="-122"/>
              </a:rPr>
              <a:t>在老师的引导下，学生可以</a:t>
            </a:r>
            <a:r>
              <a:rPr lang="zh-CN" altLang="en-US" sz="2800" u="sng" dirty="0" smtClean="0">
                <a:latin typeface="楷体" pitchFamily="49" charset="-122"/>
                <a:ea typeface="楷体" pitchFamily="49" charset="-122"/>
              </a:rPr>
              <a:t>认识各种各样的蔬菜</a:t>
            </a:r>
            <a:r>
              <a:rPr lang="zh-CN" altLang="en-US" sz="2800" dirty="0" smtClean="0">
                <a:latin typeface="楷体" pitchFamily="49" charset="-122"/>
                <a:ea typeface="楷体" pitchFamily="49" charset="-122"/>
              </a:rPr>
              <a:t>水果，除了认识它们</a:t>
            </a:r>
            <a:r>
              <a:rPr lang="zh-CN" altLang="en-US" sz="2800" u="sng" dirty="0" smtClean="0">
                <a:latin typeface="楷体" pitchFamily="49" charset="-122"/>
                <a:ea typeface="楷体" pitchFamily="49" charset="-122"/>
              </a:rPr>
              <a:t>名称</a:t>
            </a:r>
            <a:r>
              <a:rPr lang="zh-CN" altLang="en-US" sz="2800" dirty="0" smtClean="0">
                <a:latin typeface="楷体" pitchFamily="49" charset="-122"/>
                <a:ea typeface="楷体" pitchFamily="49" charset="-122"/>
              </a:rPr>
              <a:t>，也</a:t>
            </a:r>
            <a:r>
              <a:rPr lang="zh-CN" altLang="en-US" sz="2800" u="sng" dirty="0" smtClean="0">
                <a:latin typeface="楷体" pitchFamily="49" charset="-122"/>
                <a:ea typeface="楷体" pitchFamily="49" charset="-122"/>
              </a:rPr>
              <a:t>了解它们的丰富营养</a:t>
            </a:r>
            <a:endParaRPr lang="en-US" altLang="zh-CN" sz="2800" u="sng" dirty="0" smtClean="0">
              <a:latin typeface="楷体" pitchFamily="49" charset="-122"/>
              <a:ea typeface="楷体" pitchFamily="49" charset="-122"/>
            </a:endParaRPr>
          </a:p>
          <a:p>
            <a:pPr>
              <a:buFont typeface="Wingdings" pitchFamily="2" charset="2"/>
              <a:buChar char="ü"/>
            </a:pPr>
            <a:r>
              <a:rPr lang="zh-CN" altLang="en-US" sz="2800" dirty="0" smtClean="0">
                <a:latin typeface="楷体" pitchFamily="49" charset="-122"/>
                <a:ea typeface="楷体" pitchFamily="49" charset="-122"/>
              </a:rPr>
              <a:t>学生通过亲自“烹饪”，</a:t>
            </a:r>
            <a:r>
              <a:rPr lang="zh-CN" altLang="en-US" sz="2800" u="sng" dirty="0" smtClean="0">
                <a:latin typeface="楷体" pitchFamily="49" charset="-122"/>
                <a:ea typeface="楷体" pitchFamily="49" charset="-122"/>
              </a:rPr>
              <a:t>激发幼儿爱劳动的兴趣</a:t>
            </a:r>
            <a:r>
              <a:rPr lang="zh-CN" altLang="en-US" sz="2800" dirty="0" smtClean="0">
                <a:latin typeface="楷体" pitchFamily="49" charset="-122"/>
                <a:ea typeface="楷体" pitchFamily="49" charset="-122"/>
              </a:rPr>
              <a:t>，同时教育幼儿</a:t>
            </a:r>
            <a:r>
              <a:rPr lang="zh-CN" altLang="en-US" sz="2800" u="sng" dirty="0" smtClean="0">
                <a:latin typeface="楷体" pitchFamily="49" charset="-122"/>
                <a:ea typeface="楷体" pitchFamily="49" charset="-122"/>
              </a:rPr>
              <a:t>懂得多吃蔬菜身体好，养成爱吃蔬菜的好习惯</a:t>
            </a:r>
            <a:endParaRPr lang="en-US" altLang="zh-CN" sz="2800" u="sng" dirty="0" smtClean="0">
              <a:latin typeface="楷体" pitchFamily="49" charset="-122"/>
              <a:ea typeface="楷体" pitchFamily="49" charset="-122"/>
            </a:endParaRPr>
          </a:p>
          <a:p>
            <a:pPr>
              <a:buFont typeface="Wingdings" pitchFamily="2" charset="2"/>
              <a:buChar char="ü"/>
            </a:pPr>
            <a:r>
              <a:rPr lang="zh-CN" altLang="en-US" sz="2800" dirty="0" smtClean="0">
                <a:latin typeface="楷体" pitchFamily="49" charset="-122"/>
                <a:ea typeface="楷体" pitchFamily="49" charset="-122"/>
              </a:rPr>
              <a:t>幼儿也能</a:t>
            </a:r>
            <a:r>
              <a:rPr lang="zh-CN" altLang="en-US" sz="2800" u="sng" dirty="0" smtClean="0">
                <a:latin typeface="楷体" pitchFamily="49" charset="-122"/>
                <a:ea typeface="楷体" pitchFamily="49" charset="-122"/>
              </a:rPr>
              <a:t>认识不同的烹饪用具</a:t>
            </a:r>
            <a:endParaRPr lang="en-US" altLang="zh-CN" sz="2800" u="sng" dirty="0" smtClean="0">
              <a:latin typeface="楷体" pitchFamily="49" charset="-122"/>
              <a:ea typeface="楷体" pitchFamily="49" charset="-122"/>
            </a:endParaRPr>
          </a:p>
          <a:p>
            <a:pPr>
              <a:buFont typeface="Wingdings" pitchFamily="2" charset="2"/>
              <a:buChar char="ü"/>
            </a:pPr>
            <a:r>
              <a:rPr lang="zh-CN" altLang="en-US" sz="2800" dirty="0" smtClean="0">
                <a:latin typeface="楷体" pitchFamily="49" charset="-122"/>
                <a:ea typeface="楷体" pitchFamily="49" charset="-122"/>
              </a:rPr>
              <a:t>幼儿学习到： 买菜、认识和了解常见蔬菜、体验烹饪过程、 品尝自己制作的食物、收拾和整理用具</a:t>
            </a:r>
            <a:endParaRPr lang="en-US" altLang="zh-CN" sz="2800" dirty="0" smtClean="0">
              <a:latin typeface="楷体" pitchFamily="49" charset="-122"/>
              <a:ea typeface="楷体" pitchFamily="49" charset="-122"/>
            </a:endParaRPr>
          </a:p>
          <a:p>
            <a:pPr>
              <a:buFont typeface="Wingdings" pitchFamily="2" charset="2"/>
              <a:buChar char="ü"/>
            </a:pPr>
            <a:r>
              <a:rPr lang="zh-CN" altLang="en-US" sz="2800" dirty="0" smtClean="0">
                <a:latin typeface="楷体" pitchFamily="49" charset="-122"/>
                <a:ea typeface="楷体" pitchFamily="49" charset="-122"/>
              </a:rPr>
              <a:t>老师也会针对幼儿，对其纠正挑食、</a:t>
            </a:r>
            <a:r>
              <a:rPr lang="zh-CN" altLang="en-US" sz="2800" b="1" dirty="0" smtClean="0">
                <a:solidFill>
                  <a:srgbClr val="000099"/>
                </a:solidFill>
                <a:latin typeface="楷体" pitchFamily="49" charset="-122"/>
                <a:ea typeface="楷体" pitchFamily="49" charset="-122"/>
                <a:hlinkClick r:id="rId2"/>
              </a:rPr>
              <a:t>偏食</a:t>
            </a:r>
            <a:r>
              <a:rPr lang="zh-CN" altLang="en-US" sz="2800" dirty="0" smtClean="0">
                <a:latin typeface="楷体" pitchFamily="49" charset="-122"/>
                <a:ea typeface="楷体" pitchFamily="49" charset="-122"/>
              </a:rPr>
              <a:t>的心理与行为，进而爱吃各种食物</a:t>
            </a:r>
          </a:p>
        </p:txBody>
      </p:sp>
      <p:pic>
        <p:nvPicPr>
          <p:cNvPr id="5" name="Picture 4" descr="20120220-193919.jpg"/>
          <p:cNvPicPr>
            <a:picLocks noChangeAspect="1"/>
          </p:cNvPicPr>
          <p:nvPr/>
        </p:nvPicPr>
        <p:blipFill>
          <a:blip r:embed="rId3" cstate="print"/>
          <a:stretch>
            <a:fillRect/>
          </a:stretch>
        </p:blipFill>
        <p:spPr>
          <a:xfrm>
            <a:off x="5695666" y="4960108"/>
            <a:ext cx="3048000" cy="1714500"/>
          </a:xfrm>
          <a:prstGeom prst="rect">
            <a:avLst/>
          </a:prstGeom>
        </p:spPr>
      </p:pic>
      <p:pic>
        <p:nvPicPr>
          <p:cNvPr id="7" name="Picture 6" descr="1a5e74a1c872c7ef4e3550497a425301.jpg"/>
          <p:cNvPicPr>
            <a:picLocks noChangeAspect="1"/>
          </p:cNvPicPr>
          <p:nvPr/>
        </p:nvPicPr>
        <p:blipFill>
          <a:blip r:embed="rId4" cstate="print"/>
          <a:stretch>
            <a:fillRect/>
          </a:stretch>
        </p:blipFill>
        <p:spPr>
          <a:xfrm>
            <a:off x="2961563" y="5123598"/>
            <a:ext cx="2565779" cy="1524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51797" y="787305"/>
            <a:ext cx="9051256" cy="5538431"/>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small" noProof="0" dirty="0" smtClean="0">
                <a:solidFill>
                  <a:srgbClr val="FF0000"/>
                </a:solidFill>
                <a:latin typeface="+mn-ea"/>
                <a:cs typeface="+mj-cs"/>
              </a:rPr>
              <a:t>Limited to 30 Children Only!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cap="small" noProof="0" dirty="0" smtClean="0">
                <a:solidFill>
                  <a:schemeClr val="tx2"/>
                </a:solidFill>
                <a:latin typeface="+mn-ea"/>
                <a:cs typeface="+mj-cs"/>
              </a:rPr>
              <a:t>       Now Open For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cap="small" dirty="0" smtClean="0">
                <a:solidFill>
                  <a:schemeClr val="tx2"/>
                </a:solidFill>
                <a:latin typeface="+mn-ea"/>
                <a:cs typeface="+mj-cs"/>
              </a:rPr>
              <a:t>     </a:t>
            </a:r>
            <a:r>
              <a:rPr lang="en-US" sz="5400" cap="small" noProof="0" dirty="0" smtClean="0">
                <a:solidFill>
                  <a:schemeClr val="tx2"/>
                </a:solidFill>
                <a:latin typeface="+mn-ea"/>
                <a:cs typeface="+mj-cs"/>
              </a:rPr>
              <a:t>Registration.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small" spc="0" normalizeH="0" baseline="0" dirty="0" smtClean="0">
                <a:ln>
                  <a:noFill/>
                </a:ln>
                <a:solidFill>
                  <a:schemeClr val="tx2"/>
                </a:solidFill>
                <a:effectLst/>
                <a:uLnTx/>
                <a:uFillTx/>
                <a:latin typeface="+mn-ea"/>
                <a:ea typeface="+mn-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small" spc="0" normalizeH="0" baseline="0" dirty="0" smtClean="0">
                <a:ln>
                  <a:noFill/>
                </a:ln>
                <a:solidFill>
                  <a:schemeClr val="tx2"/>
                </a:solidFill>
                <a:effectLst/>
                <a:uLnTx/>
                <a:uFillTx/>
                <a:latin typeface="+mn-ea"/>
                <a:ea typeface="+mn-ea"/>
                <a:cs typeface="+mj-cs"/>
              </a:rPr>
              <a:t>Call</a:t>
            </a:r>
            <a:r>
              <a:rPr kumimoji="0" lang="en-US" sz="5400" b="0" i="0" u="none" strike="noStrike" kern="1200" cap="small" spc="0" normalizeH="0" dirty="0" smtClean="0">
                <a:ln>
                  <a:noFill/>
                </a:ln>
                <a:solidFill>
                  <a:schemeClr val="tx2"/>
                </a:solidFill>
                <a:effectLst/>
                <a:uLnTx/>
                <a:uFillTx/>
                <a:latin typeface="+mn-ea"/>
                <a:ea typeface="+mn-ea"/>
                <a:cs typeface="+mj-cs"/>
              </a:rPr>
              <a:t> </a:t>
            </a:r>
            <a:r>
              <a:rPr kumimoji="0" lang="en-US" sz="5400" b="0" i="0" u="none" strike="noStrike" kern="1200" cap="small" spc="0" normalizeH="0" dirty="0" smtClean="0">
                <a:ln>
                  <a:noFill/>
                </a:ln>
                <a:solidFill>
                  <a:schemeClr val="tx2"/>
                </a:solidFill>
                <a:effectLst/>
                <a:uLnTx/>
                <a:uFillTx/>
                <a:latin typeface="+mn-ea"/>
                <a:ea typeface="+mn-ea"/>
                <a:cs typeface="+mj-cs"/>
              </a:rPr>
              <a:t>016-328 </a:t>
            </a:r>
            <a:r>
              <a:rPr lang="en-US" sz="5400" cap="small" dirty="0" smtClean="0">
                <a:solidFill>
                  <a:schemeClr val="tx2"/>
                </a:solidFill>
                <a:latin typeface="+mn-ea"/>
                <a:cs typeface="+mj-cs"/>
              </a:rPr>
              <a:t>4</a:t>
            </a:r>
            <a:r>
              <a:rPr kumimoji="0" lang="en-US" sz="5400" b="0" i="0" u="none" strike="noStrike" kern="1200" cap="small" spc="0" normalizeH="0" dirty="0" smtClean="0">
                <a:ln>
                  <a:noFill/>
                </a:ln>
                <a:solidFill>
                  <a:schemeClr val="tx2"/>
                </a:solidFill>
                <a:effectLst/>
                <a:uLnTx/>
                <a:uFillTx/>
                <a:latin typeface="+mn-ea"/>
                <a:ea typeface="+mn-ea"/>
                <a:cs typeface="+mj-cs"/>
              </a:rPr>
              <a:t>559</a:t>
            </a:r>
            <a:endParaRPr kumimoji="0" lang="en-US" sz="5400" b="0" i="0" u="none" strike="noStrike" kern="1200" cap="small" spc="0" normalizeH="0" dirty="0" smtClean="0">
              <a:ln>
                <a:noFill/>
              </a:ln>
              <a:solidFill>
                <a:schemeClr val="tx2"/>
              </a:solidFill>
              <a:effectLst/>
              <a:uLnTx/>
              <a:uFillTx/>
              <a:latin typeface="+mn-ea"/>
              <a:ea typeface="+mn-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00" cap="small" baseline="0" noProof="0" dirty="0" smtClean="0">
              <a:solidFill>
                <a:schemeClr val="tx2"/>
              </a:solidFill>
              <a:latin typeface="+mn-ea"/>
              <a:cs typeface="+mj-cs"/>
            </a:endParaRPr>
          </a:p>
          <a:p>
            <a:pPr algn="ctr">
              <a:spcBef>
                <a:spcPct val="0"/>
              </a:spcBef>
            </a:pPr>
            <a:r>
              <a:rPr lang="en-US" altLang="zh-CN" sz="5400" cap="small" dirty="0" smtClean="0">
                <a:solidFill>
                  <a:schemeClr val="tx2"/>
                </a:solidFill>
                <a:latin typeface="+mn-ea"/>
              </a:rPr>
              <a:t>Teacheryap.com/</a:t>
            </a:r>
            <a:r>
              <a:rPr lang="en-US" altLang="zh-CN" sz="5400" cap="small" dirty="0" err="1" smtClean="0">
                <a:solidFill>
                  <a:schemeClr val="tx2"/>
                </a:solidFill>
                <a:latin typeface="+mn-ea"/>
              </a:rPr>
              <a:t>kidoland</a:t>
            </a:r>
            <a:endParaRPr lang="en-US" altLang="zh-CN" sz="5400" cap="small" dirty="0" smtClean="0">
              <a:solidFill>
                <a:schemeClr val="tx2"/>
              </a:solidFill>
              <a:latin typeface="+mn-ea"/>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0" i="0" u="none" strike="noStrike" kern="1200" cap="small" spc="0" normalizeH="0" baseline="0" noProof="0" dirty="0">
              <a:ln>
                <a:noFill/>
              </a:ln>
              <a:solidFill>
                <a:schemeClr val="tx2"/>
              </a:solidFill>
              <a:effectLst/>
              <a:uLnTx/>
              <a:uFillTx/>
              <a:latin typeface="+mn-ea"/>
              <a:ea typeface="+mn-ea"/>
              <a:cs typeface="+mj-cs"/>
            </a:endParaRPr>
          </a:p>
        </p:txBody>
      </p:sp>
      <p:pic>
        <p:nvPicPr>
          <p:cNvPr id="4" name="Picture 3" descr="kiddoland.png"/>
          <p:cNvPicPr>
            <a:picLocks noChangeAspect="1"/>
          </p:cNvPicPr>
          <p:nvPr/>
        </p:nvPicPr>
        <p:blipFill>
          <a:blip r:embed="rId2" cstate="print"/>
          <a:stretch>
            <a:fillRect/>
          </a:stretch>
        </p:blipFill>
        <p:spPr>
          <a:xfrm>
            <a:off x="400263" y="1709738"/>
            <a:ext cx="2151867" cy="21400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48" y="156754"/>
            <a:ext cx="7543800" cy="757646"/>
          </a:xfrm>
        </p:spPr>
        <p:txBody>
          <a:bodyPr>
            <a:noAutofit/>
          </a:bodyPr>
          <a:lstStyle/>
          <a:p>
            <a:pPr algn="ctr"/>
            <a:r>
              <a:rPr lang="zh-CN" altLang="en-US" sz="4000" b="1" dirty="0" smtClean="0">
                <a:solidFill>
                  <a:srgbClr val="002060"/>
                </a:solidFill>
                <a:effectLst>
                  <a:outerShdw blurRad="38100" dist="38100" dir="2700000" algn="tl">
                    <a:srgbClr val="000000">
                      <a:alpha val="43137"/>
                    </a:srgbClr>
                  </a:outerShdw>
                </a:effectLst>
                <a:latin typeface="楷体" pitchFamily="49" charset="-122"/>
                <a:ea typeface="楷体" pitchFamily="49" charset="-122"/>
              </a:rPr>
              <a:t>幼儿园 </a:t>
            </a:r>
            <a:r>
              <a:rPr lang="en-US" altLang="zh-CN" sz="4000" b="1" dirty="0" err="1" smtClean="0">
                <a:solidFill>
                  <a:srgbClr val="002060"/>
                </a:solidFill>
                <a:effectLst>
                  <a:outerShdw blurRad="38100" dist="38100" dir="2700000" algn="tl">
                    <a:srgbClr val="000000">
                      <a:alpha val="43137"/>
                    </a:srgbClr>
                  </a:outerShdw>
                </a:effectLst>
                <a:latin typeface="楷体" pitchFamily="49" charset="-122"/>
                <a:ea typeface="楷体" pitchFamily="49" charset="-122"/>
              </a:rPr>
              <a:t>vs</a:t>
            </a:r>
            <a:r>
              <a:rPr lang="en-US" altLang="zh-CN" sz="4000" b="1" dirty="0" smtClean="0">
                <a:solidFill>
                  <a:srgbClr val="002060"/>
                </a:solidFill>
                <a:effectLst>
                  <a:outerShdw blurRad="38100" dist="38100" dir="2700000" algn="tl">
                    <a:srgbClr val="000000">
                      <a:alpha val="43137"/>
                    </a:srgbClr>
                  </a:outerShdw>
                </a:effectLst>
                <a:latin typeface="楷体" pitchFamily="49" charset="-122"/>
                <a:ea typeface="楷体" pitchFamily="49" charset="-122"/>
              </a:rPr>
              <a:t> </a:t>
            </a:r>
            <a:r>
              <a:rPr lang="en-US" altLang="zh-CN" sz="4000" b="1" dirty="0" err="1" smtClean="0">
                <a:solidFill>
                  <a:srgbClr val="002060"/>
                </a:solidFill>
                <a:effectLst>
                  <a:outerShdw blurRad="38100" dist="38100" dir="2700000" algn="tl">
                    <a:srgbClr val="000000">
                      <a:alpha val="43137"/>
                    </a:srgbClr>
                  </a:outerShdw>
                </a:effectLst>
                <a:latin typeface="Comic Sans MS" pitchFamily="66" charset="0"/>
                <a:ea typeface="楷体" pitchFamily="49" charset="-122"/>
              </a:rPr>
              <a:t>Kidoland</a:t>
            </a:r>
            <a:endParaRPr lang="en-US" sz="4000" b="1" dirty="0">
              <a:solidFill>
                <a:srgbClr val="002060"/>
              </a:solidFill>
              <a:effectLst>
                <a:outerShdw blurRad="38100" dist="38100" dir="2700000" algn="tl">
                  <a:srgbClr val="000000">
                    <a:alpha val="43137"/>
                  </a:srgbClr>
                </a:outerShdw>
              </a:effectLst>
              <a:latin typeface="Comic Sans MS" pitchFamily="66" charset="0"/>
              <a:ea typeface="楷体" pitchFamily="49" charset="-122"/>
            </a:endParaRPr>
          </a:p>
        </p:txBody>
      </p:sp>
      <p:sp>
        <p:nvSpPr>
          <p:cNvPr id="3" name="Content Placeholder 2"/>
          <p:cNvSpPr>
            <a:spLocks noGrp="1"/>
          </p:cNvSpPr>
          <p:nvPr>
            <p:ph sz="quarter" idx="2"/>
          </p:nvPr>
        </p:nvSpPr>
        <p:spPr>
          <a:xfrm>
            <a:off x="457200" y="1865806"/>
            <a:ext cx="3749040" cy="4835440"/>
          </a:xfrm>
        </p:spPr>
        <p:txBody>
          <a:bodyPr>
            <a:normAutofit/>
          </a:bodyPr>
          <a:lstStyle/>
          <a:p>
            <a:r>
              <a:rPr lang="zh-CN" altLang="en-US" sz="3200" b="1" u="sng" dirty="0" smtClean="0">
                <a:latin typeface="楷体" pitchFamily="49" charset="-122"/>
                <a:ea typeface="楷体" pitchFamily="49" charset="-122"/>
              </a:rPr>
              <a:t>教育理念</a:t>
            </a:r>
            <a:endParaRPr lang="en-US" altLang="zh-CN" sz="3200" b="1" u="sng" dirty="0" smtClean="0">
              <a:latin typeface="楷体" pitchFamily="49" charset="-122"/>
              <a:ea typeface="楷体" pitchFamily="49" charset="-122"/>
            </a:endParaRPr>
          </a:p>
          <a:p>
            <a:pPr lvl="1"/>
            <a:r>
              <a:rPr lang="zh-CN" altLang="en-US" sz="2800" b="1" dirty="0" smtClean="0">
                <a:latin typeface="楷体" pitchFamily="49" charset="-122"/>
                <a:ea typeface="楷体" pitchFamily="49" charset="-122"/>
              </a:rPr>
              <a:t>集体上课，学习同样的知识，孩子只能被动接受。对于孩子而言，接受能力快的就会产生优越感，接收能力慢的就容易感到失落，甚至厌学</a:t>
            </a:r>
            <a:endParaRPr lang="en-US" altLang="zh-CN" sz="2800" b="1" dirty="0" smtClean="0">
              <a:latin typeface="楷体" pitchFamily="49" charset="-122"/>
              <a:ea typeface="楷体" pitchFamily="49" charset="-122"/>
            </a:endParaRPr>
          </a:p>
          <a:p>
            <a:endParaRPr lang="en-US" dirty="0"/>
          </a:p>
        </p:txBody>
      </p:sp>
      <p:sp>
        <p:nvSpPr>
          <p:cNvPr id="4" name="Content Placeholder 3"/>
          <p:cNvSpPr>
            <a:spLocks noGrp="1"/>
          </p:cNvSpPr>
          <p:nvPr>
            <p:ph sz="quarter" idx="4"/>
          </p:nvPr>
        </p:nvSpPr>
        <p:spPr>
          <a:xfrm>
            <a:off x="4371975" y="1839679"/>
            <a:ext cx="4131946" cy="4639497"/>
          </a:xfrm>
        </p:spPr>
        <p:txBody>
          <a:bodyPr>
            <a:noAutofit/>
          </a:bodyPr>
          <a:lstStyle/>
          <a:p>
            <a:r>
              <a:rPr lang="zh-CN" altLang="en-US" sz="3200" b="1" u="sng" dirty="0" smtClean="0">
                <a:latin typeface="楷体" pitchFamily="49" charset="-122"/>
                <a:ea typeface="楷体" pitchFamily="49" charset="-122"/>
              </a:rPr>
              <a:t>教育理念</a:t>
            </a:r>
            <a:endParaRPr lang="en-US" altLang="zh-CN" sz="3200" b="1" u="sng" dirty="0" smtClean="0">
              <a:latin typeface="楷体" pitchFamily="49" charset="-122"/>
              <a:ea typeface="楷体" pitchFamily="49" charset="-122"/>
            </a:endParaRPr>
          </a:p>
          <a:p>
            <a:pPr lvl="1"/>
            <a:r>
              <a:rPr lang="zh-CN" altLang="en-US" sz="2800" b="1" dirty="0" smtClean="0">
                <a:latin typeface="楷体" pitchFamily="49" charset="-122"/>
                <a:ea typeface="楷体" pitchFamily="49" charset="-122"/>
              </a:rPr>
              <a:t>以儿童为中心、尊重孩子个性发展。老师的角色不是“灌输”而是“引导”。在教室中教具是开放的，每个孩子会自由选择他们自己喜欢的工作进行。</a:t>
            </a:r>
            <a:endParaRPr lang="en-US" sz="2800" b="1" dirty="0" smtClean="0">
              <a:latin typeface="楷体" pitchFamily="49" charset="-122"/>
              <a:ea typeface="楷体" pitchFamily="49" charset="-122"/>
            </a:endParaRPr>
          </a:p>
        </p:txBody>
      </p:sp>
      <p:sp>
        <p:nvSpPr>
          <p:cNvPr id="5" name="Text Placeholder 4"/>
          <p:cNvSpPr>
            <a:spLocks noGrp="1"/>
          </p:cNvSpPr>
          <p:nvPr>
            <p:ph type="body" sz="quarter" idx="1"/>
          </p:nvPr>
        </p:nvSpPr>
        <p:spPr>
          <a:xfrm>
            <a:off x="444137" y="1034143"/>
            <a:ext cx="3657600" cy="658368"/>
          </a:xfrm>
        </p:spPr>
        <p:txBody>
          <a:bodyPr/>
          <a:lstStyle/>
          <a:p>
            <a:pPr algn="ctr"/>
            <a:r>
              <a:rPr lang="zh-CN" altLang="en-US" sz="4400" cap="small" dirty="0" smtClean="0">
                <a:solidFill>
                  <a:srgbClr val="002060"/>
                </a:solidFill>
                <a:effectLst>
                  <a:outerShdw blurRad="38100" dist="38100" dir="2700000" algn="tl">
                    <a:srgbClr val="000000">
                      <a:alpha val="43137"/>
                    </a:srgbClr>
                  </a:outerShdw>
                </a:effectLst>
                <a:latin typeface="楷体" pitchFamily="49" charset="-122"/>
                <a:ea typeface="楷体" pitchFamily="49" charset="-122"/>
                <a:cs typeface="+mj-cs"/>
              </a:rPr>
              <a:t>幼儿园</a:t>
            </a:r>
            <a:endParaRPr lang="en-US" sz="1800" dirty="0">
              <a:solidFill>
                <a:srgbClr val="002060"/>
              </a:solidFill>
            </a:endParaRPr>
          </a:p>
        </p:txBody>
      </p:sp>
      <p:sp>
        <p:nvSpPr>
          <p:cNvPr id="6" name="Text Placeholder 5"/>
          <p:cNvSpPr>
            <a:spLocks noGrp="1"/>
          </p:cNvSpPr>
          <p:nvPr>
            <p:ph type="body" sz="quarter" idx="3"/>
          </p:nvPr>
        </p:nvSpPr>
        <p:spPr>
          <a:xfrm>
            <a:off x="4343400" y="1047200"/>
            <a:ext cx="3925389" cy="658368"/>
          </a:xfrm>
        </p:spPr>
        <p:txBody>
          <a:bodyPr/>
          <a:lstStyle/>
          <a:p>
            <a:pPr algn="ctr"/>
            <a:r>
              <a:rPr lang="en-US" sz="4400" cap="small" dirty="0" err="1" smtClean="0">
                <a:solidFill>
                  <a:schemeClr val="accent3">
                    <a:lumMod val="50000"/>
                  </a:schemeClr>
                </a:solidFill>
                <a:effectLst>
                  <a:outerShdw blurRad="38100" dist="38100" dir="2700000" algn="tl">
                    <a:srgbClr val="000000">
                      <a:alpha val="43137"/>
                    </a:srgbClr>
                  </a:outerShdw>
                </a:effectLst>
                <a:latin typeface="Comic Sans MS" pitchFamily="66" charset="0"/>
                <a:ea typeface="楷体" pitchFamily="49" charset="-122"/>
                <a:cs typeface="+mj-cs"/>
              </a:rPr>
              <a:t>Kidoland</a:t>
            </a:r>
            <a:endParaRPr lang="en-US" sz="1600" dirty="0">
              <a:solidFill>
                <a:schemeClr val="accent3">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54"/>
            <a:ext cx="7543800" cy="522515"/>
          </a:xfrm>
        </p:spPr>
        <p:txBody>
          <a:bodyPr>
            <a:noAutofit/>
          </a:bodyPr>
          <a:lstStyle/>
          <a:p>
            <a:r>
              <a:rPr lang="zh-CN" altLang="en-US" sz="2400" b="1" dirty="0" smtClean="0">
                <a:solidFill>
                  <a:schemeClr val="accent6">
                    <a:lumMod val="50000"/>
                  </a:schemeClr>
                </a:solidFill>
                <a:latin typeface="楷体" pitchFamily="49" charset="-122"/>
                <a:ea typeface="楷体" pitchFamily="49" charset="-122"/>
              </a:rPr>
              <a:t>幼儿园 </a:t>
            </a:r>
            <a:r>
              <a:rPr lang="en-US" altLang="zh-CN" sz="2400" b="1" dirty="0" smtClean="0">
                <a:solidFill>
                  <a:schemeClr val="accent6">
                    <a:lumMod val="50000"/>
                  </a:schemeClr>
                </a:solidFill>
                <a:latin typeface="楷体" pitchFamily="49" charset="-122"/>
                <a:ea typeface="楷体" pitchFamily="49" charset="-122"/>
              </a:rPr>
              <a:t>Vs </a:t>
            </a:r>
            <a:r>
              <a:rPr lang="en-US" altLang="zh-CN" sz="2400" b="1" dirty="0" err="1" smtClean="0">
                <a:solidFill>
                  <a:schemeClr val="accent6">
                    <a:lumMod val="50000"/>
                  </a:schemeClr>
                </a:solidFill>
                <a:latin typeface="楷体" pitchFamily="49" charset="-122"/>
                <a:ea typeface="楷体" pitchFamily="49" charset="-122"/>
              </a:rPr>
              <a:t>kidoland</a:t>
            </a:r>
            <a:endParaRPr lang="en-US" sz="4000" b="1" dirty="0">
              <a:solidFill>
                <a:schemeClr val="accent6">
                  <a:lumMod val="50000"/>
                </a:schemeClr>
              </a:solidFill>
              <a:latin typeface="楷体" pitchFamily="49" charset="-122"/>
              <a:ea typeface="楷体" pitchFamily="49" charset="-122"/>
            </a:endParaRPr>
          </a:p>
        </p:txBody>
      </p:sp>
      <p:sp>
        <p:nvSpPr>
          <p:cNvPr id="3" name="Content Placeholder 2"/>
          <p:cNvSpPr>
            <a:spLocks noGrp="1"/>
          </p:cNvSpPr>
          <p:nvPr>
            <p:ph sz="quarter" idx="2"/>
          </p:nvPr>
        </p:nvSpPr>
        <p:spPr>
          <a:xfrm>
            <a:off x="457199" y="1578420"/>
            <a:ext cx="3788229" cy="4835440"/>
          </a:xfrm>
        </p:spPr>
        <p:txBody>
          <a:bodyPr>
            <a:normAutofit/>
          </a:bodyPr>
          <a:lstStyle/>
          <a:p>
            <a:r>
              <a:rPr lang="zh-CN" altLang="en-US" sz="3200" b="1" u="sng" dirty="0" smtClean="0">
                <a:latin typeface="楷体" pitchFamily="49" charset="-122"/>
                <a:ea typeface="楷体" pitchFamily="49" charset="-122"/>
              </a:rPr>
              <a:t>班级编制</a:t>
            </a:r>
            <a:endParaRPr lang="en-US" altLang="zh-CN" sz="3200" b="1" u="sng" dirty="0" smtClean="0">
              <a:latin typeface="楷体" pitchFamily="49" charset="-122"/>
              <a:ea typeface="楷体" pitchFamily="49" charset="-122"/>
            </a:endParaRPr>
          </a:p>
          <a:p>
            <a:pPr marL="548640" lvl="2">
              <a:spcBef>
                <a:spcPts val="600"/>
              </a:spcBef>
              <a:buSzPct val="70000"/>
            </a:pPr>
            <a:r>
              <a:rPr lang="zh-CN" altLang="en-US" sz="3200" b="1" dirty="0" smtClean="0">
                <a:latin typeface="楷体" pitchFamily="49" charset="-122"/>
                <a:ea typeface="楷体" pitchFamily="49" charset="-122"/>
              </a:rPr>
              <a:t>不同的年龄段分班组，一般分大、中、小班。孩子很难互相学习，大照顾小的概念。</a:t>
            </a:r>
            <a:endParaRPr lang="en-US" altLang="zh-CN" sz="3200" b="1" dirty="0" smtClean="0">
              <a:latin typeface="楷体" pitchFamily="49" charset="-122"/>
              <a:ea typeface="楷体" pitchFamily="49" charset="-122"/>
            </a:endParaRPr>
          </a:p>
          <a:p>
            <a:endParaRPr lang="en-US" dirty="0"/>
          </a:p>
        </p:txBody>
      </p:sp>
      <p:sp>
        <p:nvSpPr>
          <p:cNvPr id="4" name="Content Placeholder 3"/>
          <p:cNvSpPr>
            <a:spLocks noGrp="1"/>
          </p:cNvSpPr>
          <p:nvPr>
            <p:ph sz="quarter" idx="4"/>
          </p:nvPr>
        </p:nvSpPr>
        <p:spPr>
          <a:xfrm>
            <a:off x="4371975" y="1578419"/>
            <a:ext cx="4131946" cy="4639497"/>
          </a:xfrm>
        </p:spPr>
        <p:txBody>
          <a:bodyPr>
            <a:noAutofit/>
          </a:bodyPr>
          <a:lstStyle/>
          <a:p>
            <a:r>
              <a:rPr lang="zh-CN" altLang="en-US" sz="3200" b="1" u="sng" dirty="0" smtClean="0">
                <a:latin typeface="楷体" pitchFamily="49" charset="-122"/>
                <a:ea typeface="楷体" pitchFamily="49" charset="-122"/>
              </a:rPr>
              <a:t>班级编制</a:t>
            </a:r>
            <a:endParaRPr lang="en-US" altLang="zh-CN" sz="3200" b="1" u="sng" dirty="0" smtClean="0">
              <a:latin typeface="楷体" pitchFamily="49" charset="-122"/>
              <a:ea typeface="楷体" pitchFamily="49" charset="-122"/>
            </a:endParaRPr>
          </a:p>
          <a:p>
            <a:pPr lvl="1"/>
            <a:r>
              <a:rPr lang="zh-CN" altLang="en-US" sz="3200" b="1" dirty="0" smtClean="0">
                <a:latin typeface="楷体" pitchFamily="49" charset="-122"/>
                <a:ea typeface="楷体" pitchFamily="49" charset="-122"/>
              </a:rPr>
              <a:t>混龄编组，促进大小孩子的共同发展。年龄大的幼儿会自发地去帮助年龄较小的，年龄较小的幼儿则能从年龄较大幼儿的工作中获得榜样</a:t>
            </a:r>
            <a:endParaRPr lang="en-US" altLang="zh-CN" sz="3200" b="1" dirty="0" smtClean="0">
              <a:latin typeface="楷体" pitchFamily="49" charset="-122"/>
              <a:ea typeface="楷体" pitchFamily="49" charset="-122"/>
            </a:endParaRPr>
          </a:p>
        </p:txBody>
      </p:sp>
      <p:sp>
        <p:nvSpPr>
          <p:cNvPr id="5" name="Text Placeholder 4"/>
          <p:cNvSpPr>
            <a:spLocks noGrp="1"/>
          </p:cNvSpPr>
          <p:nvPr>
            <p:ph type="body" sz="quarter" idx="1"/>
          </p:nvPr>
        </p:nvSpPr>
        <p:spPr>
          <a:xfrm>
            <a:off x="444137" y="759820"/>
            <a:ext cx="3657600" cy="658368"/>
          </a:xfrm>
        </p:spPr>
        <p:txBody>
          <a:bodyPr/>
          <a:lstStyle/>
          <a:p>
            <a:pPr algn="ctr"/>
            <a:r>
              <a:rPr lang="zh-CN" altLang="en-US" sz="4400" cap="small" dirty="0" smtClean="0">
                <a:solidFill>
                  <a:srgbClr val="002060"/>
                </a:solidFill>
                <a:effectLst>
                  <a:outerShdw blurRad="38100" dist="38100" dir="2700000" algn="tl">
                    <a:srgbClr val="000000">
                      <a:alpha val="43137"/>
                    </a:srgbClr>
                  </a:outerShdw>
                </a:effectLst>
                <a:latin typeface="楷体" pitchFamily="49" charset="-122"/>
                <a:ea typeface="楷体" pitchFamily="49" charset="-122"/>
                <a:cs typeface="+mj-cs"/>
              </a:rPr>
              <a:t>幼儿园</a:t>
            </a:r>
            <a:endParaRPr lang="en-US" altLang="en-US" sz="4400" cap="small" dirty="0" smtClean="0">
              <a:solidFill>
                <a:srgbClr val="002060"/>
              </a:solidFill>
              <a:effectLst>
                <a:outerShdw blurRad="38100" dist="38100" dir="2700000" algn="tl">
                  <a:srgbClr val="000000">
                    <a:alpha val="43137"/>
                  </a:srgbClr>
                </a:outerShdw>
              </a:effectLst>
              <a:latin typeface="楷体" pitchFamily="49" charset="-122"/>
              <a:ea typeface="楷体" pitchFamily="49" charset="-122"/>
              <a:cs typeface="+mj-cs"/>
            </a:endParaRPr>
          </a:p>
        </p:txBody>
      </p:sp>
      <p:sp>
        <p:nvSpPr>
          <p:cNvPr id="6" name="Text Placeholder 5"/>
          <p:cNvSpPr>
            <a:spLocks noGrp="1"/>
          </p:cNvSpPr>
          <p:nvPr>
            <p:ph type="body" sz="quarter" idx="3"/>
          </p:nvPr>
        </p:nvSpPr>
        <p:spPr>
          <a:xfrm>
            <a:off x="4343400" y="772877"/>
            <a:ext cx="3925389" cy="658368"/>
          </a:xfrm>
        </p:spPr>
        <p:txBody>
          <a:bodyPr/>
          <a:lstStyle/>
          <a:p>
            <a:pPr algn="ctr"/>
            <a:r>
              <a:rPr lang="en-US" sz="4400" cap="small" dirty="0" err="1" smtClean="0">
                <a:solidFill>
                  <a:schemeClr val="accent3">
                    <a:lumMod val="50000"/>
                  </a:schemeClr>
                </a:solidFill>
                <a:effectLst>
                  <a:outerShdw blurRad="38100" dist="38100" dir="2700000" algn="tl">
                    <a:srgbClr val="000000">
                      <a:alpha val="43137"/>
                    </a:srgbClr>
                  </a:outerShdw>
                </a:effectLst>
                <a:latin typeface="Comic Sans MS" pitchFamily="66" charset="0"/>
                <a:ea typeface="楷体" pitchFamily="49" charset="-122"/>
                <a:cs typeface="+mj-cs"/>
              </a:rPr>
              <a:t>K</a:t>
            </a:r>
            <a:r>
              <a:rPr lang="en-US" altLang="zh-CN" sz="4400" cap="small" dirty="0" err="1" smtClean="0">
                <a:solidFill>
                  <a:schemeClr val="accent3">
                    <a:lumMod val="50000"/>
                  </a:schemeClr>
                </a:solidFill>
                <a:effectLst>
                  <a:outerShdw blurRad="38100" dist="38100" dir="2700000" algn="tl">
                    <a:srgbClr val="000000">
                      <a:alpha val="43137"/>
                    </a:srgbClr>
                  </a:outerShdw>
                </a:effectLst>
                <a:latin typeface="Comic Sans MS" pitchFamily="66" charset="0"/>
                <a:ea typeface="楷体" pitchFamily="49" charset="-122"/>
                <a:cs typeface="+mj-cs"/>
              </a:rPr>
              <a:t>idoLand</a:t>
            </a:r>
            <a:endParaRPr lang="en-US" sz="4400" cap="small" dirty="0" smtClean="0">
              <a:solidFill>
                <a:schemeClr val="accent3">
                  <a:lumMod val="50000"/>
                </a:schemeClr>
              </a:solidFill>
              <a:effectLst>
                <a:outerShdw blurRad="38100" dist="38100" dir="2700000" algn="tl">
                  <a:srgbClr val="000000">
                    <a:alpha val="43137"/>
                  </a:srgbClr>
                </a:outerShdw>
              </a:effectLst>
              <a:latin typeface="Comic Sans MS" pitchFamily="66" charset="0"/>
              <a:ea typeface="楷体" pitchFamily="49" charset="-122"/>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54"/>
            <a:ext cx="7543800" cy="522515"/>
          </a:xfrm>
        </p:spPr>
        <p:txBody>
          <a:bodyPr>
            <a:noAutofit/>
          </a:bodyPr>
          <a:lstStyle/>
          <a:p>
            <a:r>
              <a:rPr lang="zh-CN" altLang="en-US" sz="2400" b="1" dirty="0" smtClean="0">
                <a:solidFill>
                  <a:schemeClr val="accent6">
                    <a:lumMod val="50000"/>
                  </a:schemeClr>
                </a:solidFill>
                <a:latin typeface="楷体" pitchFamily="49" charset="-122"/>
                <a:ea typeface="楷体" pitchFamily="49" charset="-122"/>
              </a:rPr>
              <a:t>幼儿园 </a:t>
            </a:r>
            <a:r>
              <a:rPr lang="en-US" altLang="zh-CN" sz="2400" b="1" dirty="0" smtClean="0">
                <a:solidFill>
                  <a:schemeClr val="accent6">
                    <a:lumMod val="50000"/>
                  </a:schemeClr>
                </a:solidFill>
                <a:latin typeface="楷体" pitchFamily="49" charset="-122"/>
                <a:ea typeface="楷体" pitchFamily="49" charset="-122"/>
              </a:rPr>
              <a:t>Vs </a:t>
            </a:r>
            <a:r>
              <a:rPr lang="en-US" altLang="zh-CN" sz="2400" b="1" dirty="0" err="1" smtClean="0">
                <a:solidFill>
                  <a:schemeClr val="accent6">
                    <a:lumMod val="50000"/>
                  </a:schemeClr>
                </a:solidFill>
                <a:latin typeface="楷体" pitchFamily="49" charset="-122"/>
                <a:ea typeface="楷体" pitchFamily="49" charset="-122"/>
              </a:rPr>
              <a:t>kidoland</a:t>
            </a:r>
            <a:endParaRPr lang="en-US" sz="4000" b="1" dirty="0">
              <a:solidFill>
                <a:schemeClr val="accent6">
                  <a:lumMod val="50000"/>
                </a:schemeClr>
              </a:solidFill>
              <a:latin typeface="楷体" pitchFamily="49" charset="-122"/>
              <a:ea typeface="楷体" pitchFamily="49" charset="-122"/>
            </a:endParaRPr>
          </a:p>
        </p:txBody>
      </p:sp>
      <p:sp>
        <p:nvSpPr>
          <p:cNvPr id="3" name="Content Placeholder 2"/>
          <p:cNvSpPr>
            <a:spLocks noGrp="1"/>
          </p:cNvSpPr>
          <p:nvPr>
            <p:ph sz="quarter" idx="2"/>
          </p:nvPr>
        </p:nvSpPr>
        <p:spPr>
          <a:xfrm>
            <a:off x="169817" y="1513105"/>
            <a:ext cx="4075611" cy="4835444"/>
          </a:xfrm>
        </p:spPr>
        <p:txBody>
          <a:bodyPr>
            <a:normAutofit/>
          </a:bodyPr>
          <a:lstStyle/>
          <a:p>
            <a:r>
              <a:rPr lang="zh-CN" altLang="en-US" sz="2800" b="1" u="sng" dirty="0" smtClean="0">
                <a:latin typeface="楷体" pitchFamily="49" charset="-122"/>
                <a:ea typeface="楷体" pitchFamily="49" charset="-122"/>
              </a:rPr>
              <a:t>上课内容</a:t>
            </a:r>
            <a:endParaRPr lang="en-US" altLang="zh-CN" sz="2800" b="1" u="sng" dirty="0" smtClean="0">
              <a:latin typeface="楷体" pitchFamily="49" charset="-122"/>
              <a:ea typeface="楷体" pitchFamily="49" charset="-122"/>
            </a:endParaRPr>
          </a:p>
          <a:p>
            <a:pPr lvl="1"/>
            <a:r>
              <a:rPr lang="zh-CN" altLang="en-US" sz="2600" b="1" dirty="0" smtClean="0">
                <a:latin typeface="楷体" pitchFamily="49" charset="-122"/>
                <a:ea typeface="楷体" pitchFamily="49" charset="-122"/>
              </a:rPr>
              <a:t>教具简单，教师主要是通过统一的知识传授让孩子学习</a:t>
            </a:r>
            <a:endParaRPr lang="en-US" altLang="zh-CN" sz="2600" b="1" dirty="0" smtClean="0">
              <a:latin typeface="楷体" pitchFamily="49" charset="-122"/>
              <a:ea typeface="楷体" pitchFamily="49" charset="-122"/>
            </a:endParaRPr>
          </a:p>
          <a:p>
            <a:pPr lvl="1"/>
            <a:r>
              <a:rPr lang="zh-CN" altLang="en-US" sz="2600" b="1" dirty="0" smtClean="0">
                <a:latin typeface="楷体" pitchFamily="49" charset="-122"/>
                <a:ea typeface="楷体" pitchFamily="49" charset="-122"/>
              </a:rPr>
              <a:t>规定的学习时间和规定的教学课程。能力好的孩子被限制学习更深入的课程；能力较弱的孩子跟不上课堂的程度，自信力和学习能力下降</a:t>
            </a:r>
            <a:endParaRPr lang="en-US" altLang="zh-CN" sz="2600" b="1" dirty="0" smtClean="0">
              <a:latin typeface="楷体" pitchFamily="49" charset="-122"/>
              <a:ea typeface="楷体" pitchFamily="49" charset="-122"/>
            </a:endParaRPr>
          </a:p>
          <a:p>
            <a:pPr lvl="1"/>
            <a:endParaRPr lang="en-US" altLang="zh-CN" b="1" dirty="0" smtClean="0"/>
          </a:p>
          <a:p>
            <a:pPr marL="548640" lvl="2">
              <a:spcBef>
                <a:spcPts val="600"/>
              </a:spcBef>
              <a:buSzPct val="70000"/>
            </a:pPr>
            <a:endParaRPr lang="en-US" altLang="zh-CN" sz="3200" b="1" dirty="0" smtClean="0">
              <a:latin typeface="楷体" pitchFamily="49" charset="-122"/>
              <a:ea typeface="楷体" pitchFamily="49" charset="-122"/>
            </a:endParaRPr>
          </a:p>
          <a:p>
            <a:endParaRPr lang="en-US" dirty="0"/>
          </a:p>
        </p:txBody>
      </p:sp>
      <p:sp>
        <p:nvSpPr>
          <p:cNvPr id="4" name="Content Placeholder 3"/>
          <p:cNvSpPr>
            <a:spLocks noGrp="1"/>
          </p:cNvSpPr>
          <p:nvPr>
            <p:ph sz="quarter" idx="4"/>
          </p:nvPr>
        </p:nvSpPr>
        <p:spPr>
          <a:xfrm>
            <a:off x="4306660" y="1447789"/>
            <a:ext cx="4445454" cy="5410211"/>
          </a:xfrm>
        </p:spPr>
        <p:txBody>
          <a:bodyPr>
            <a:noAutofit/>
          </a:bodyPr>
          <a:lstStyle/>
          <a:p>
            <a:r>
              <a:rPr lang="zh-CN" altLang="en-US" sz="2800" b="1" u="sng" dirty="0" smtClean="0">
                <a:latin typeface="楷体" pitchFamily="49" charset="-122"/>
                <a:ea typeface="楷体" pitchFamily="49" charset="-122"/>
              </a:rPr>
              <a:t>上课内容</a:t>
            </a:r>
            <a:endParaRPr lang="en-US" altLang="zh-CN" sz="2800" b="1" u="sng" dirty="0" smtClean="0">
              <a:latin typeface="楷体" pitchFamily="49" charset="-122"/>
              <a:ea typeface="楷体" pitchFamily="49" charset="-122"/>
            </a:endParaRPr>
          </a:p>
          <a:p>
            <a:pPr lvl="1"/>
            <a:r>
              <a:rPr lang="zh-CN" altLang="en-US" sz="2200" b="1" dirty="0" smtClean="0">
                <a:latin typeface="楷体" pitchFamily="49" charset="-122"/>
                <a:ea typeface="楷体" pitchFamily="49" charset="-122"/>
              </a:rPr>
              <a:t>通过大量不同的教具使每个孩子各得其所</a:t>
            </a:r>
            <a:endParaRPr lang="en-US" altLang="zh-CN" sz="2200" b="1" dirty="0" smtClean="0">
              <a:latin typeface="楷体" pitchFamily="49" charset="-122"/>
              <a:ea typeface="楷体" pitchFamily="49" charset="-122"/>
            </a:endParaRPr>
          </a:p>
          <a:p>
            <a:pPr lvl="1"/>
            <a:r>
              <a:rPr lang="zh-CN" altLang="en-US" sz="2200" b="1" dirty="0" smtClean="0">
                <a:latin typeface="楷体" pitchFamily="49" charset="-122"/>
                <a:ea typeface="楷体" pitchFamily="49" charset="-122"/>
              </a:rPr>
              <a:t>一对一教学，老师根据孩子不同的程度教课，孩子在无比较，无压力的环境中学习</a:t>
            </a:r>
            <a:endParaRPr lang="en-US" altLang="zh-CN" sz="2200" b="1" dirty="0" smtClean="0">
              <a:latin typeface="楷体" pitchFamily="49" charset="-122"/>
              <a:ea typeface="楷体" pitchFamily="49" charset="-122"/>
            </a:endParaRPr>
          </a:p>
          <a:p>
            <a:pPr lvl="1"/>
            <a:r>
              <a:rPr lang="zh-CN" altLang="en-US" sz="2200" b="1" dirty="0" smtClean="0">
                <a:latin typeface="楷体" pitchFamily="49" charset="-122"/>
                <a:ea typeface="楷体" pitchFamily="49" charset="-122"/>
              </a:rPr>
              <a:t>老师会一对一给孩子示范，引导孩子对这些“活动”产生兴趣，观察孩子每天的活动，及时引导有兴趣的孩子选择适宜的活动，最大限度的发挥孩子的自主学习能力。</a:t>
            </a:r>
            <a:endParaRPr lang="en-US" altLang="zh-CN" sz="2200" b="1" dirty="0" smtClean="0">
              <a:latin typeface="楷体" pitchFamily="49" charset="-122"/>
              <a:ea typeface="楷体" pitchFamily="49" charset="-122"/>
            </a:endParaRPr>
          </a:p>
          <a:p>
            <a:pPr lvl="1"/>
            <a:r>
              <a:rPr lang="zh-CN" altLang="en-US" sz="2200" b="1" dirty="0" smtClean="0">
                <a:latin typeface="Comic Sans MS" pitchFamily="66" charset="0"/>
                <a:ea typeface="楷体" pitchFamily="49" charset="-122"/>
              </a:rPr>
              <a:t>孩子无压力，无比较，只有开心、安心、悦心</a:t>
            </a:r>
            <a:endParaRPr lang="en-US" altLang="zh-CN" sz="2200" b="1" dirty="0" smtClean="0">
              <a:latin typeface="Comic Sans MS" pitchFamily="66" charset="0"/>
              <a:ea typeface="楷体" pitchFamily="49" charset="-122"/>
            </a:endParaRPr>
          </a:p>
          <a:p>
            <a:pPr lvl="1"/>
            <a:endParaRPr lang="en-US" altLang="zh-CN" sz="2250" b="1" dirty="0" smtClean="0">
              <a:latin typeface="楷体" pitchFamily="49" charset="-122"/>
              <a:ea typeface="楷体" pitchFamily="49" charset="-122"/>
            </a:endParaRPr>
          </a:p>
          <a:p>
            <a:endParaRPr lang="en-US" altLang="zh-CN" sz="3200" b="1" u="sng" dirty="0" smtClean="0">
              <a:latin typeface="楷体" pitchFamily="49" charset="-122"/>
              <a:ea typeface="楷体" pitchFamily="49" charset="-122"/>
            </a:endParaRPr>
          </a:p>
        </p:txBody>
      </p:sp>
      <p:sp>
        <p:nvSpPr>
          <p:cNvPr id="5" name="Text Placeholder 4"/>
          <p:cNvSpPr>
            <a:spLocks noGrp="1"/>
          </p:cNvSpPr>
          <p:nvPr>
            <p:ph type="body" sz="quarter" idx="1"/>
          </p:nvPr>
        </p:nvSpPr>
        <p:spPr>
          <a:xfrm>
            <a:off x="444137" y="759820"/>
            <a:ext cx="3657600" cy="658368"/>
          </a:xfrm>
        </p:spPr>
        <p:txBody>
          <a:bodyPr/>
          <a:lstStyle/>
          <a:p>
            <a:pPr algn="ctr"/>
            <a:r>
              <a:rPr lang="zh-CN" altLang="en-US" sz="4400" cap="small" dirty="0" smtClean="0">
                <a:solidFill>
                  <a:srgbClr val="002060"/>
                </a:solidFill>
                <a:effectLst>
                  <a:outerShdw blurRad="38100" dist="38100" dir="2700000" algn="tl">
                    <a:srgbClr val="000000">
                      <a:alpha val="43137"/>
                    </a:srgbClr>
                  </a:outerShdw>
                </a:effectLst>
                <a:latin typeface="楷体" pitchFamily="49" charset="-122"/>
                <a:ea typeface="楷体" pitchFamily="49" charset="-122"/>
                <a:cs typeface="+mj-cs"/>
              </a:rPr>
              <a:t>幼儿园</a:t>
            </a:r>
            <a:endParaRPr lang="en-US" altLang="en-US" sz="4400" cap="small" dirty="0" smtClean="0">
              <a:solidFill>
                <a:srgbClr val="002060"/>
              </a:solidFill>
              <a:effectLst>
                <a:outerShdw blurRad="38100" dist="38100" dir="2700000" algn="tl">
                  <a:srgbClr val="000000">
                    <a:alpha val="43137"/>
                  </a:srgbClr>
                </a:outerShdw>
              </a:effectLst>
              <a:latin typeface="楷体" pitchFamily="49" charset="-122"/>
              <a:ea typeface="楷体" pitchFamily="49" charset="-122"/>
              <a:cs typeface="+mj-cs"/>
            </a:endParaRPr>
          </a:p>
        </p:txBody>
      </p:sp>
      <p:sp>
        <p:nvSpPr>
          <p:cNvPr id="6" name="Text Placeholder 5"/>
          <p:cNvSpPr>
            <a:spLocks noGrp="1"/>
          </p:cNvSpPr>
          <p:nvPr>
            <p:ph type="body" sz="quarter" idx="3"/>
          </p:nvPr>
        </p:nvSpPr>
        <p:spPr>
          <a:xfrm>
            <a:off x="4343400" y="772877"/>
            <a:ext cx="3925389" cy="658368"/>
          </a:xfrm>
        </p:spPr>
        <p:txBody>
          <a:bodyPr/>
          <a:lstStyle/>
          <a:p>
            <a:pPr algn="ctr"/>
            <a:r>
              <a:rPr lang="en-US" altLang="zh-CN" sz="4400" cap="small" dirty="0" err="1" smtClean="0">
                <a:solidFill>
                  <a:schemeClr val="accent3">
                    <a:lumMod val="50000"/>
                  </a:schemeClr>
                </a:solidFill>
                <a:effectLst>
                  <a:outerShdw blurRad="38100" dist="38100" dir="2700000" algn="tl">
                    <a:srgbClr val="000000">
                      <a:alpha val="43137"/>
                    </a:srgbClr>
                  </a:outerShdw>
                </a:effectLst>
                <a:latin typeface="Comic Sans MS" pitchFamily="66" charset="0"/>
                <a:ea typeface="楷体" pitchFamily="49" charset="-122"/>
                <a:cs typeface="+mj-cs"/>
              </a:rPr>
              <a:t>KidoLand</a:t>
            </a:r>
            <a:endParaRPr lang="en-US" sz="4400" cap="small" dirty="0" smtClean="0">
              <a:solidFill>
                <a:schemeClr val="accent3">
                  <a:lumMod val="50000"/>
                </a:schemeClr>
              </a:solidFill>
              <a:effectLst>
                <a:outerShdw blurRad="38100" dist="38100" dir="2700000" algn="tl">
                  <a:srgbClr val="000000">
                    <a:alpha val="43137"/>
                  </a:srgbClr>
                </a:outerShdw>
              </a:effectLst>
              <a:latin typeface="Comic Sans MS" pitchFamily="66" charset="0"/>
              <a:ea typeface="楷体" pitchFamily="49" charset="-122"/>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1.jpg"/>
          <p:cNvPicPr>
            <a:picLocks noChangeAspect="1"/>
          </p:cNvPicPr>
          <p:nvPr/>
        </p:nvPicPr>
        <p:blipFill>
          <a:blip r:embed="rId2" cstate="print">
            <a:lum/>
          </a:blip>
          <a:stretch>
            <a:fillRect/>
          </a:stretch>
        </p:blipFill>
        <p:spPr>
          <a:xfrm>
            <a:off x="1" y="-1"/>
            <a:ext cx="9144000" cy="6858001"/>
          </a:xfrm>
          <a:prstGeom prst="rect">
            <a:avLst/>
          </a:prstGeom>
          <a:ln>
            <a:noFill/>
          </a:ln>
          <a:effectLst>
            <a:softEdge rad="112500"/>
          </a:effectLst>
          <a:scene3d>
            <a:camera prst="orthographicFront">
              <a:rot lat="0" lon="0" rev="0"/>
            </a:camera>
            <a:lightRig rig="chilly" dir="t">
              <a:rot lat="0" lon="0" rev="18480000"/>
            </a:lightRig>
          </a:scene3d>
          <a:sp3d prstMaterial="clear">
            <a:bevelT h="63500"/>
          </a:sp3d>
        </p:spPr>
      </p:pic>
      <p:sp>
        <p:nvSpPr>
          <p:cNvPr id="2" name="Title 1"/>
          <p:cNvSpPr>
            <a:spLocks noGrp="1"/>
          </p:cNvSpPr>
          <p:nvPr>
            <p:ph type="title"/>
          </p:nvPr>
        </p:nvSpPr>
        <p:spPr>
          <a:xfrm>
            <a:off x="457200" y="0"/>
            <a:ext cx="4984595" cy="847493"/>
          </a:xfrm>
        </p:spPr>
        <p:txBody>
          <a:bodyPr>
            <a:normAutofit/>
          </a:bodyPr>
          <a:lstStyle/>
          <a:p>
            <a:r>
              <a:rPr lang="en-US" altLang="zh-CN" sz="4400" b="1" dirty="0" err="1" smtClean="0">
                <a:solidFill>
                  <a:schemeClr val="accent1">
                    <a:lumMod val="50000"/>
                  </a:schemeClr>
                </a:solidFill>
                <a:latin typeface="Comic Sans MS" pitchFamily="66" charset="0"/>
              </a:rPr>
              <a:t>Kidoland</a:t>
            </a:r>
            <a:r>
              <a:rPr lang="ja-JP" altLang="en-US" sz="3600" b="1" smtClean="0">
                <a:solidFill>
                  <a:schemeClr val="accent1">
                    <a:lumMod val="50000"/>
                  </a:schemeClr>
                </a:solidFill>
                <a:latin typeface="Comic Sans MS" pitchFamily="66" charset="0"/>
              </a:rPr>
              <a:t>の</a:t>
            </a:r>
            <a:r>
              <a:rPr lang="zh-CN" altLang="en-US" sz="4400" b="1" dirty="0" smtClean="0">
                <a:solidFill>
                  <a:schemeClr val="accent1">
                    <a:lumMod val="50000"/>
                  </a:schemeClr>
                </a:solidFill>
                <a:latin typeface="楷体" pitchFamily="49" charset="-122"/>
                <a:ea typeface="楷体" pitchFamily="49" charset="-122"/>
              </a:rPr>
              <a:t>特色</a:t>
            </a:r>
            <a:endParaRPr lang="en-US" sz="3600" b="1" dirty="0">
              <a:solidFill>
                <a:schemeClr val="accent1">
                  <a:lumMod val="50000"/>
                </a:schemeClr>
              </a:solidFill>
              <a:latin typeface="楷体" pitchFamily="49" charset="-122"/>
              <a:ea typeface="楷体" pitchFamily="49" charset="-122"/>
            </a:endParaRPr>
          </a:p>
        </p:txBody>
      </p:sp>
      <p:sp>
        <p:nvSpPr>
          <p:cNvPr id="3" name="Content Placeholder 2"/>
          <p:cNvSpPr>
            <a:spLocks noGrp="1"/>
          </p:cNvSpPr>
          <p:nvPr>
            <p:ph sz="quarter" idx="1"/>
          </p:nvPr>
        </p:nvSpPr>
        <p:spPr>
          <a:xfrm>
            <a:off x="267630" y="881418"/>
            <a:ext cx="8582296" cy="5597440"/>
          </a:xfrm>
        </p:spPr>
        <p:txBody>
          <a:bodyPr>
            <a:normAutofit/>
          </a:bodyPr>
          <a:lstStyle/>
          <a:p>
            <a:r>
              <a:rPr lang="en-US" altLang="en-US" sz="32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1</a:t>
            </a:r>
            <a:r>
              <a:rPr lang="zh-CN" altLang="en-US" sz="32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对</a:t>
            </a:r>
            <a:r>
              <a:rPr lang="en-US" altLang="zh-CN" sz="32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1 </a:t>
            </a:r>
            <a:r>
              <a:rPr lang="zh-CN" altLang="en-US" sz="32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教学课程</a:t>
            </a:r>
            <a:r>
              <a:rPr lang="en-US" altLang="zh-CN" sz="32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a:t>
            </a:r>
            <a:r>
              <a:rPr lang="zh-CN" altLang="en-US" sz="32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华语</a:t>
            </a:r>
            <a:endParaRPr lang="en-US" altLang="zh-CN" sz="32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endParaRPr>
          </a:p>
          <a:p>
            <a:pPr lvl="1"/>
            <a:r>
              <a:rPr lang="zh-CN" altLang="en-US" sz="2400" b="1" dirty="0" smtClean="0">
                <a:latin typeface="Comic Sans MS" pitchFamily="66" charset="0"/>
                <a:ea typeface="楷体" pitchFamily="49" charset="-122"/>
              </a:rPr>
              <a:t>尊重孩子个人的学习能力，特别设计符合孩子个人程度的课程与教学进度</a:t>
            </a:r>
            <a:endParaRPr lang="en-US" altLang="zh-CN" sz="2400" b="1" dirty="0" smtClean="0">
              <a:latin typeface="Comic Sans MS" pitchFamily="66" charset="0"/>
              <a:ea typeface="楷体" pitchFamily="49" charset="-122"/>
            </a:endParaRPr>
          </a:p>
          <a:p>
            <a:pPr lvl="1"/>
            <a:r>
              <a:rPr lang="zh-CN" altLang="en-US" sz="2400" b="1" dirty="0" smtClean="0">
                <a:latin typeface="Comic Sans MS" pitchFamily="66" charset="0"/>
                <a:ea typeface="楷体" pitchFamily="49" charset="-122"/>
              </a:rPr>
              <a:t>能力好的孩子，可以更深入的学习；能力有待开发的孩子，可以根据自己的程度来学习</a:t>
            </a:r>
            <a:endParaRPr lang="en-US" altLang="zh-CN" sz="2400" b="1" dirty="0" smtClean="0">
              <a:latin typeface="Comic Sans MS" pitchFamily="66" charset="0"/>
              <a:ea typeface="楷体" pitchFamily="49" charset="-122"/>
            </a:endParaRPr>
          </a:p>
          <a:p>
            <a:pPr lvl="1"/>
            <a:r>
              <a:rPr lang="en-US" altLang="zh-CN" sz="2900" b="1" u="sng" dirty="0" smtClean="0">
                <a:effectLst>
                  <a:outerShdw blurRad="38100" dist="38100" dir="2700000" algn="tl">
                    <a:srgbClr val="000000">
                      <a:alpha val="43137"/>
                    </a:srgbClr>
                  </a:outerShdw>
                </a:effectLst>
                <a:latin typeface="Comic Sans MS" pitchFamily="66" charset="0"/>
                <a:ea typeface="楷体" pitchFamily="49" charset="-122"/>
              </a:rPr>
              <a:t>HSK </a:t>
            </a:r>
            <a:r>
              <a:rPr lang="zh-CN" altLang="en-US" sz="2900" b="1" u="sng" dirty="0" smtClean="0">
                <a:effectLst>
                  <a:outerShdw blurRad="38100" dist="38100" dir="2700000" algn="tl">
                    <a:srgbClr val="000000">
                      <a:alpha val="43137"/>
                    </a:srgbClr>
                  </a:outerShdw>
                </a:effectLst>
                <a:latin typeface="Comic Sans MS" pitchFamily="66" charset="0"/>
                <a:ea typeface="楷体" pitchFamily="49" charset="-122"/>
              </a:rPr>
              <a:t>汉语水平考试</a:t>
            </a:r>
            <a:endParaRPr lang="en-US" altLang="zh-CN" sz="2900" b="1" u="sng" dirty="0" smtClean="0">
              <a:effectLst>
                <a:outerShdw blurRad="38100" dist="38100" dir="2700000" algn="tl">
                  <a:srgbClr val="000000">
                    <a:alpha val="43137"/>
                  </a:srgbClr>
                </a:outerShdw>
              </a:effectLst>
              <a:latin typeface="Comic Sans MS" pitchFamily="66" charset="0"/>
              <a:ea typeface="楷体" pitchFamily="49" charset="-122"/>
            </a:endParaRPr>
          </a:p>
          <a:p>
            <a:pPr lvl="2"/>
            <a:r>
              <a:rPr lang="zh-CN" altLang="en-US" sz="2500" b="1" dirty="0" smtClean="0">
                <a:latin typeface="Comic Sans MS" pitchFamily="66" charset="0"/>
                <a:ea typeface="楷体" pitchFamily="49" charset="-122"/>
              </a:rPr>
              <a:t>一项国际汉语能力标准化考试，考查在生活学习和工作中运用汉语进行交际的能力，分为</a:t>
            </a:r>
            <a:r>
              <a:rPr lang="en-US" altLang="zh-CN" sz="2500" b="1" dirty="0" smtClean="0">
                <a:latin typeface="Comic Sans MS" pitchFamily="66" charset="0"/>
                <a:ea typeface="楷体" pitchFamily="49" charset="-122"/>
              </a:rPr>
              <a:t>1</a:t>
            </a:r>
            <a:r>
              <a:rPr lang="zh-CN" altLang="en-US" sz="2500" b="1" dirty="0" smtClean="0">
                <a:latin typeface="Comic Sans MS" pitchFamily="66" charset="0"/>
                <a:ea typeface="楷体" pitchFamily="49" charset="-122"/>
              </a:rPr>
              <a:t>至</a:t>
            </a:r>
            <a:r>
              <a:rPr lang="en-US" altLang="zh-CN" sz="2500" b="1" dirty="0" smtClean="0">
                <a:latin typeface="Comic Sans MS" pitchFamily="66" charset="0"/>
                <a:ea typeface="楷体" pitchFamily="49" charset="-122"/>
              </a:rPr>
              <a:t>6</a:t>
            </a:r>
            <a:r>
              <a:rPr lang="zh-CN" altLang="en-US" sz="2500" b="1" dirty="0" smtClean="0">
                <a:latin typeface="Comic Sans MS" pitchFamily="66" charset="0"/>
                <a:ea typeface="楷体" pitchFamily="49" charset="-122"/>
              </a:rPr>
              <a:t>级</a:t>
            </a:r>
            <a:endParaRPr lang="en-US" altLang="zh-CN" sz="2500" b="1" dirty="0" smtClean="0">
              <a:latin typeface="Comic Sans MS" pitchFamily="66" charset="0"/>
              <a:ea typeface="楷体" pitchFamily="49" charset="-122"/>
            </a:endParaRPr>
          </a:p>
          <a:p>
            <a:pPr lvl="2"/>
            <a:r>
              <a:rPr lang="zh-CN" altLang="en-US" sz="2500" b="1" dirty="0" smtClean="0">
                <a:latin typeface="Comic Sans MS" pitchFamily="66" charset="0"/>
                <a:ea typeface="楷体" pitchFamily="49" charset="-122"/>
              </a:rPr>
              <a:t>考试由中国国家汉办主办，</a:t>
            </a:r>
            <a:r>
              <a:rPr lang="en-US" altLang="zh-CN" sz="2500" b="1" dirty="0" smtClean="0">
                <a:latin typeface="Comic Sans MS" pitchFamily="66" charset="0"/>
                <a:ea typeface="楷体" pitchFamily="49" charset="-122"/>
              </a:rPr>
              <a:t>800</a:t>
            </a:r>
            <a:r>
              <a:rPr lang="zh-CN" altLang="en-US" sz="2500" b="1" dirty="0" smtClean="0">
                <a:latin typeface="Comic Sans MS" pitchFamily="66" charset="0"/>
                <a:ea typeface="楷体" pitchFamily="49" charset="-122"/>
              </a:rPr>
              <a:t>多个考点遍及全球</a:t>
            </a:r>
            <a:r>
              <a:rPr lang="en-US" altLang="zh-CN" sz="2500" b="1" dirty="0" smtClean="0">
                <a:latin typeface="Comic Sans MS" pitchFamily="66" charset="0"/>
                <a:ea typeface="楷体" pitchFamily="49" charset="-122"/>
              </a:rPr>
              <a:t>120</a:t>
            </a:r>
            <a:r>
              <a:rPr lang="zh-CN" altLang="en-US" sz="2500" b="1" dirty="0" smtClean="0">
                <a:latin typeface="Comic Sans MS" pitchFamily="66" charset="0"/>
                <a:ea typeface="楷体" pitchFamily="49" charset="-122"/>
              </a:rPr>
              <a:t>多个国家，是广受认可的国际华语水平考试</a:t>
            </a:r>
            <a:endParaRPr lang="en-US" altLang="zh-CN" sz="2500" b="1" dirty="0" smtClean="0">
              <a:latin typeface="Comic Sans MS" pitchFamily="66" charset="0"/>
              <a:ea typeface="楷体" pitchFamily="49" charset="-122"/>
            </a:endParaRPr>
          </a:p>
          <a:p>
            <a:pPr lvl="2"/>
            <a:r>
              <a:rPr lang="zh-CN" altLang="en-US" sz="2500" b="1" u="sng" dirty="0" smtClean="0">
                <a:latin typeface="Comic Sans MS" pitchFamily="66" charset="0"/>
                <a:ea typeface="楷体" pitchFamily="49" charset="-122"/>
              </a:rPr>
              <a:t>葉老师创意教学是马来西亚目前唯一的北京汉办汉语水平考试授权中心</a:t>
            </a:r>
            <a:endParaRPr lang="en-US" altLang="zh-CN" sz="2500" b="1" u="sng" dirty="0" smtClean="0">
              <a:latin typeface="Comic Sans MS" pitchFamily="66" charset="0"/>
              <a:ea typeface="楷体" pitchFamily="49" charset="-122"/>
            </a:endParaRPr>
          </a:p>
          <a:p>
            <a:pPr lvl="2"/>
            <a:endParaRPr lang="en-US" altLang="zh-CN" sz="2400" b="1" dirty="0" smtClean="0">
              <a:latin typeface="Comic Sans MS" pitchFamily="66" charset="0"/>
              <a:ea typeface="楷体" pitchFamily="49" charset="-122"/>
            </a:endParaRPr>
          </a:p>
          <a:p>
            <a:pPr lvl="1"/>
            <a:endParaRPr lang="en-US" altLang="zh-CN" sz="2900" b="1" dirty="0" smtClean="0">
              <a:latin typeface="Comic Sans MS" pitchFamily="66" charset="0"/>
              <a:ea typeface="楷体" pitchFamily="49" charset="-122"/>
            </a:endParaRPr>
          </a:p>
          <a:p>
            <a:pPr lvl="1"/>
            <a:endParaRPr lang="en-US" altLang="zh-CN" sz="2600" b="1" dirty="0" smtClean="0">
              <a:latin typeface="Comic Sans MS" pitchFamily="66" charset="0"/>
              <a:ea typeface="楷体" pitchFamily="49" charset="-122"/>
            </a:endParaRPr>
          </a:p>
          <a:p>
            <a:pPr lvl="1"/>
            <a:endParaRPr lang="en-US" altLang="zh-CN" sz="3200" b="1" dirty="0" smtClean="0">
              <a:latin typeface="楷体" pitchFamily="49" charset="-122"/>
              <a:ea typeface="楷体" pitchFamily="49" charset="-122"/>
            </a:endParaRPr>
          </a:p>
          <a:p>
            <a:endParaRPr lang="en-US"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316651.jpg"/>
          <p:cNvPicPr>
            <a:picLocks noChangeAspect="1"/>
          </p:cNvPicPr>
          <p:nvPr/>
        </p:nvPicPr>
        <p:blipFill>
          <a:blip r:embed="rId2" cstate="print"/>
          <a:stretch>
            <a:fillRect/>
          </a:stretch>
        </p:blipFill>
        <p:spPr>
          <a:xfrm>
            <a:off x="6570616" y="169818"/>
            <a:ext cx="2377441" cy="1605472"/>
          </a:xfrm>
          <a:prstGeom prst="rect">
            <a:avLst/>
          </a:prstGeom>
          <a:effectLst>
            <a:reflection blurRad="6350" stA="50000" endA="300" endPos="90000" dist="50800" dir="5400000" sy="-100000" algn="bl" rotWithShape="0"/>
          </a:effectLst>
        </p:spPr>
      </p:pic>
      <p:sp>
        <p:nvSpPr>
          <p:cNvPr id="2" name="Title 1"/>
          <p:cNvSpPr>
            <a:spLocks noGrp="1"/>
          </p:cNvSpPr>
          <p:nvPr>
            <p:ph type="title"/>
          </p:nvPr>
        </p:nvSpPr>
        <p:spPr>
          <a:xfrm>
            <a:off x="457200" y="-1"/>
            <a:ext cx="7467600" cy="1038811"/>
          </a:xfrm>
        </p:spPr>
        <p:txBody>
          <a:bodyPr>
            <a:normAutofit/>
          </a:bodyPr>
          <a:lstStyle/>
          <a:p>
            <a:r>
              <a:rPr lang="en-US" altLang="zh-CN" sz="5400" b="1" dirty="0" err="1" smtClean="0">
                <a:solidFill>
                  <a:schemeClr val="accent1">
                    <a:lumMod val="50000"/>
                  </a:schemeClr>
                </a:solidFill>
                <a:latin typeface="Comic Sans MS" pitchFamily="66" charset="0"/>
              </a:rPr>
              <a:t>Kidoland</a:t>
            </a:r>
            <a:r>
              <a:rPr lang="ja-JP" altLang="en-US" sz="4400" b="1" smtClean="0">
                <a:solidFill>
                  <a:schemeClr val="accent1">
                    <a:lumMod val="50000"/>
                  </a:schemeClr>
                </a:solidFill>
                <a:latin typeface="Comic Sans MS" pitchFamily="66" charset="0"/>
              </a:rPr>
              <a:t>の</a:t>
            </a:r>
            <a:r>
              <a:rPr lang="zh-CN" altLang="en-US" sz="5400" b="1" dirty="0" smtClean="0">
                <a:solidFill>
                  <a:schemeClr val="accent1">
                    <a:lumMod val="50000"/>
                  </a:schemeClr>
                </a:solidFill>
                <a:latin typeface="楷体" pitchFamily="49" charset="-122"/>
                <a:ea typeface="楷体" pitchFamily="49" charset="-122"/>
              </a:rPr>
              <a:t>特色</a:t>
            </a:r>
            <a:endParaRPr lang="en-US" sz="4400" b="1" dirty="0">
              <a:solidFill>
                <a:schemeClr val="accent1">
                  <a:lumMod val="50000"/>
                </a:schemeClr>
              </a:solidFill>
              <a:latin typeface="楷体" pitchFamily="49" charset="-122"/>
              <a:ea typeface="楷体" pitchFamily="49" charset="-122"/>
            </a:endParaRPr>
          </a:p>
        </p:txBody>
      </p:sp>
      <p:sp>
        <p:nvSpPr>
          <p:cNvPr id="3" name="Content Placeholder 2"/>
          <p:cNvSpPr>
            <a:spLocks noGrp="1"/>
          </p:cNvSpPr>
          <p:nvPr>
            <p:ph sz="quarter" idx="1"/>
          </p:nvPr>
        </p:nvSpPr>
        <p:spPr>
          <a:xfrm>
            <a:off x="156755" y="1090743"/>
            <a:ext cx="8582296" cy="5597440"/>
          </a:xfrm>
        </p:spPr>
        <p:txBody>
          <a:bodyPr>
            <a:normAutofit/>
          </a:bodyPr>
          <a:lstStyle/>
          <a:p>
            <a:r>
              <a:rPr lang="en-US" altLang="en-US" sz="35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1</a:t>
            </a:r>
            <a:r>
              <a:rPr lang="zh-CN" altLang="en-US" sz="35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对</a:t>
            </a:r>
            <a:r>
              <a:rPr lang="en-US" altLang="zh-CN" sz="35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1 </a:t>
            </a:r>
            <a:r>
              <a:rPr lang="zh-CN" altLang="en-US" sz="35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教学课程</a:t>
            </a:r>
            <a:r>
              <a:rPr lang="en-US" altLang="zh-CN" sz="35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a:t>
            </a:r>
            <a:r>
              <a:rPr lang="zh-CN" altLang="en-US" sz="35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rPr>
              <a:t>国语</a:t>
            </a:r>
            <a:endParaRPr lang="en-US" altLang="zh-CN" sz="3500" b="1" u="sng" dirty="0" smtClean="0">
              <a:solidFill>
                <a:srgbClr val="000099"/>
              </a:solidFill>
              <a:effectLst>
                <a:outerShdw blurRad="38100" dist="38100" dir="2700000" algn="tl">
                  <a:srgbClr val="000000">
                    <a:alpha val="43137"/>
                  </a:srgbClr>
                </a:outerShdw>
              </a:effectLst>
              <a:latin typeface="Comic Sans MS" pitchFamily="66" charset="0"/>
              <a:ea typeface="楷体" pitchFamily="49" charset="-122"/>
            </a:endParaRPr>
          </a:p>
          <a:p>
            <a:pPr lvl="1"/>
            <a:r>
              <a:rPr lang="zh-CN" altLang="en-US" sz="2900" b="1" dirty="0" smtClean="0">
                <a:latin typeface="Comic Sans MS" pitchFamily="66" charset="0"/>
                <a:ea typeface="楷体" pitchFamily="49" charset="-122"/>
              </a:rPr>
              <a:t>独特的创意方法，教导孩子国语发音 </a:t>
            </a:r>
            <a:r>
              <a:rPr lang="en-US" altLang="zh-CN" sz="2900" b="1" dirty="0" err="1" smtClean="0">
                <a:latin typeface="Comic Sans MS" pitchFamily="66" charset="0"/>
                <a:ea typeface="楷体" pitchFamily="49" charset="-122"/>
              </a:rPr>
              <a:t>sukukata</a:t>
            </a:r>
            <a:endParaRPr lang="en-US" altLang="zh-CN" sz="2900" b="1" dirty="0" smtClean="0">
              <a:latin typeface="Comic Sans MS" pitchFamily="66" charset="0"/>
              <a:ea typeface="楷体" pitchFamily="49" charset="-122"/>
            </a:endParaRPr>
          </a:p>
          <a:p>
            <a:pPr lvl="2"/>
            <a:r>
              <a:rPr lang="zh-CN" altLang="en-US" sz="2600" b="1" dirty="0" smtClean="0">
                <a:latin typeface="Comic Sans MS" pitchFamily="66" charset="0"/>
                <a:ea typeface="楷体" pitchFamily="49" charset="-122"/>
              </a:rPr>
              <a:t>孩子无需死记死背，导致孩子厌烦马来文</a:t>
            </a:r>
            <a:endParaRPr lang="en-US" altLang="zh-CN" sz="2600" b="1" dirty="0" smtClean="0">
              <a:latin typeface="Comic Sans MS" pitchFamily="66" charset="0"/>
              <a:ea typeface="楷体" pitchFamily="49" charset="-122"/>
            </a:endParaRPr>
          </a:p>
          <a:p>
            <a:pPr lvl="2"/>
            <a:r>
              <a:rPr lang="zh-CN" altLang="en-US" sz="3200" b="1" u="sng" dirty="0" smtClean="0">
                <a:solidFill>
                  <a:schemeClr val="accent4">
                    <a:lumMod val="75000"/>
                  </a:schemeClr>
                </a:solidFill>
                <a:effectLst>
                  <a:outerShdw blurRad="38100" dist="38100" dir="2700000" algn="tl">
                    <a:srgbClr val="000000">
                      <a:alpha val="43137"/>
                    </a:srgbClr>
                  </a:outerShdw>
                </a:effectLst>
                <a:latin typeface="Comic Sans MS" pitchFamily="66" charset="0"/>
                <a:ea typeface="楷体" pitchFamily="49" charset="-122"/>
              </a:rPr>
              <a:t>我们的效果：看字能读，听音能写</a:t>
            </a:r>
            <a:r>
              <a:rPr lang="en-US" altLang="zh-CN" sz="3200" b="1" u="sng" dirty="0" smtClean="0">
                <a:solidFill>
                  <a:schemeClr val="accent4">
                    <a:lumMod val="75000"/>
                  </a:schemeClr>
                </a:solidFill>
                <a:effectLst>
                  <a:outerShdw blurRad="38100" dist="38100" dir="2700000" algn="tl">
                    <a:srgbClr val="000000">
                      <a:alpha val="43137"/>
                    </a:srgbClr>
                  </a:outerShdw>
                </a:effectLst>
                <a:latin typeface="Comic Sans MS" pitchFamily="66" charset="0"/>
                <a:ea typeface="楷体" pitchFamily="49" charset="-122"/>
              </a:rPr>
              <a:t> </a:t>
            </a:r>
            <a:endParaRPr lang="en-US" altLang="zh-CN" sz="3200" b="1" dirty="0" smtClean="0">
              <a:solidFill>
                <a:schemeClr val="accent4">
                  <a:lumMod val="75000"/>
                </a:schemeClr>
              </a:solidFill>
              <a:effectLst>
                <a:outerShdw blurRad="38100" dist="38100" dir="2700000" algn="tl">
                  <a:srgbClr val="000000">
                    <a:alpha val="43137"/>
                  </a:srgbClr>
                </a:outerShdw>
              </a:effectLst>
              <a:latin typeface="Comic Sans MS" pitchFamily="66" charset="0"/>
              <a:ea typeface="楷体" pitchFamily="49" charset="-122"/>
            </a:endParaRPr>
          </a:p>
          <a:p>
            <a:pPr lvl="1"/>
            <a:r>
              <a:rPr lang="zh-CN" altLang="en-US" sz="2900" b="1" dirty="0" smtClean="0">
                <a:latin typeface="Comic Sans MS" pitchFamily="66" charset="0"/>
                <a:ea typeface="楷体" pitchFamily="49" charset="-122"/>
              </a:rPr>
              <a:t>独创的创意教学方法，教导孩子国语词汇与理解</a:t>
            </a:r>
            <a:endParaRPr lang="en-US" altLang="zh-CN" sz="2900" b="1" dirty="0" smtClean="0">
              <a:latin typeface="Comic Sans MS" pitchFamily="66" charset="0"/>
              <a:ea typeface="楷体" pitchFamily="49" charset="-122"/>
            </a:endParaRPr>
          </a:p>
          <a:p>
            <a:pPr lvl="2"/>
            <a:r>
              <a:rPr lang="zh-CN" altLang="en-US" sz="2600" b="1" dirty="0" smtClean="0">
                <a:latin typeface="Comic Sans MS" pitchFamily="66" charset="0"/>
                <a:ea typeface="楷体" pitchFamily="49" charset="-122"/>
              </a:rPr>
              <a:t>孩子在轻松的环境下，学习如何运用马来文词汇</a:t>
            </a:r>
            <a:endParaRPr lang="en-US" altLang="zh-CN" sz="2600" b="1" dirty="0" smtClean="0">
              <a:latin typeface="Comic Sans MS" pitchFamily="66" charset="0"/>
              <a:ea typeface="楷体" pitchFamily="49" charset="-122"/>
            </a:endParaRPr>
          </a:p>
          <a:p>
            <a:pPr lvl="2"/>
            <a:endParaRPr lang="en-US" altLang="zh-CN" sz="2600" b="1" dirty="0" smtClean="0">
              <a:latin typeface="Comic Sans MS" pitchFamily="66" charset="0"/>
              <a:ea typeface="楷体" pitchFamily="49" charset="-122"/>
            </a:endParaRPr>
          </a:p>
          <a:p>
            <a:pPr lvl="1"/>
            <a:r>
              <a:rPr lang="zh-CN" altLang="en-US" sz="2600" b="1" dirty="0" smtClean="0">
                <a:latin typeface="Comic Sans MS" pitchFamily="66" charset="0"/>
                <a:ea typeface="楷体" pitchFamily="49" charset="-122"/>
              </a:rPr>
              <a:t>根据国家马来文准则：</a:t>
            </a:r>
            <a:r>
              <a:rPr lang="en-US" altLang="zh-CN" sz="2600" b="1" dirty="0" smtClean="0">
                <a:latin typeface="Comic Sans MS" pitchFamily="66" charset="0"/>
                <a:ea typeface="楷体" pitchFamily="49" charset="-122"/>
              </a:rPr>
              <a:t>LINUS</a:t>
            </a:r>
            <a:r>
              <a:rPr lang="zh-CN" altLang="en-US" sz="2600" b="1" dirty="0" smtClean="0">
                <a:latin typeface="Comic Sans MS" pitchFamily="66" charset="0"/>
                <a:ea typeface="楷体" pitchFamily="49" charset="-122"/>
              </a:rPr>
              <a:t>和</a:t>
            </a:r>
            <a:r>
              <a:rPr lang="en-US" altLang="zh-CN" sz="2600" b="1" dirty="0" smtClean="0">
                <a:latin typeface="Comic Sans MS" pitchFamily="66" charset="0"/>
                <a:ea typeface="楷体" pitchFamily="49" charset="-122"/>
              </a:rPr>
              <a:t>KSSR</a:t>
            </a:r>
            <a:r>
              <a:rPr lang="zh-CN" altLang="en-US" sz="2600" b="1" dirty="0" smtClean="0">
                <a:latin typeface="Comic Sans MS" pitchFamily="66" charset="0"/>
                <a:ea typeface="楷体" pitchFamily="49" charset="-122"/>
              </a:rPr>
              <a:t>来设计教学课程</a:t>
            </a:r>
            <a:endParaRPr lang="en-US" altLang="zh-CN" sz="2600" b="1" dirty="0" smtClean="0">
              <a:latin typeface="Comic Sans MS" pitchFamily="66" charset="0"/>
              <a:ea typeface="楷体" pitchFamily="49" charset="-122"/>
            </a:endParaRPr>
          </a:p>
          <a:p>
            <a:pPr lvl="1"/>
            <a:endParaRPr lang="en-US" altLang="zh-CN" sz="3200" b="1" dirty="0" smtClean="0">
              <a:latin typeface="楷体" pitchFamily="49" charset="-122"/>
              <a:ea typeface="楷体" pitchFamily="49" charset="-122"/>
            </a:endParaRPr>
          </a:p>
          <a:p>
            <a:endParaRPr lang="en-US"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xresdefault.jpg"/>
          <p:cNvPicPr>
            <a:picLocks noChangeAspect="1"/>
          </p:cNvPicPr>
          <p:nvPr/>
        </p:nvPicPr>
        <p:blipFill>
          <a:blip r:embed="rId2" cstate="print"/>
          <a:stretch>
            <a:fillRect/>
          </a:stretch>
        </p:blipFill>
        <p:spPr>
          <a:xfrm>
            <a:off x="6604000" y="0"/>
            <a:ext cx="2540000" cy="1306286"/>
          </a:xfrm>
          <a:prstGeom prst="rect">
            <a:avLst/>
          </a:prstGeom>
          <a:ln>
            <a:noFill/>
          </a:ln>
          <a:effectLst>
            <a:softEdge rad="112500"/>
          </a:effectLst>
        </p:spPr>
      </p:pic>
      <p:sp>
        <p:nvSpPr>
          <p:cNvPr id="2" name="Title 1"/>
          <p:cNvSpPr>
            <a:spLocks noGrp="1"/>
          </p:cNvSpPr>
          <p:nvPr>
            <p:ph type="title"/>
          </p:nvPr>
        </p:nvSpPr>
        <p:spPr>
          <a:xfrm>
            <a:off x="470262" y="169816"/>
            <a:ext cx="5381897" cy="587829"/>
          </a:xfrm>
        </p:spPr>
        <p:txBody>
          <a:bodyPr>
            <a:noAutofit/>
          </a:bodyPr>
          <a:lstStyle/>
          <a:p>
            <a:r>
              <a:rPr lang="en-US" altLang="zh-CN" sz="4000" b="1" dirty="0" err="1" smtClean="0">
                <a:solidFill>
                  <a:schemeClr val="accent1">
                    <a:lumMod val="50000"/>
                  </a:schemeClr>
                </a:solidFill>
                <a:latin typeface="Comic Sans MS" pitchFamily="66" charset="0"/>
              </a:rPr>
              <a:t>Kidoland</a:t>
            </a:r>
            <a:r>
              <a:rPr lang="ja-JP" altLang="en-US" sz="3200" b="1" smtClean="0">
                <a:solidFill>
                  <a:schemeClr val="accent1">
                    <a:lumMod val="50000"/>
                  </a:schemeClr>
                </a:solidFill>
                <a:latin typeface="Comic Sans MS" pitchFamily="66" charset="0"/>
              </a:rPr>
              <a:t>の</a:t>
            </a:r>
            <a:r>
              <a:rPr lang="zh-CN" altLang="en-US" sz="4000" b="1" dirty="0" smtClean="0">
                <a:solidFill>
                  <a:schemeClr val="accent1">
                    <a:lumMod val="50000"/>
                  </a:schemeClr>
                </a:solidFill>
                <a:latin typeface="楷体" pitchFamily="49" charset="-122"/>
                <a:ea typeface="楷体" pitchFamily="49" charset="-122"/>
              </a:rPr>
              <a:t>特色</a:t>
            </a:r>
            <a:endParaRPr lang="en-US" sz="3200" b="1" dirty="0">
              <a:solidFill>
                <a:schemeClr val="accent1">
                  <a:lumMod val="50000"/>
                </a:schemeClr>
              </a:solidFill>
              <a:latin typeface="楷体" pitchFamily="49" charset="-122"/>
              <a:ea typeface="楷体" pitchFamily="49" charset="-122"/>
            </a:endParaRPr>
          </a:p>
        </p:txBody>
      </p:sp>
      <p:sp>
        <p:nvSpPr>
          <p:cNvPr id="3" name="Content Placeholder 2"/>
          <p:cNvSpPr>
            <a:spLocks noGrp="1"/>
          </p:cNvSpPr>
          <p:nvPr>
            <p:ph sz="quarter" idx="1"/>
          </p:nvPr>
        </p:nvSpPr>
        <p:spPr>
          <a:xfrm>
            <a:off x="0" y="777234"/>
            <a:ext cx="8582296" cy="6080766"/>
          </a:xfrm>
        </p:spPr>
        <p:txBody>
          <a:bodyPr>
            <a:normAutofit/>
          </a:bodyPr>
          <a:lstStyle/>
          <a:p>
            <a:pPr lvl="1"/>
            <a:r>
              <a:rPr lang="en-US" altLang="zh-CN" sz="2600" b="1" u="sng" dirty="0" smtClean="0">
                <a:solidFill>
                  <a:schemeClr val="accent4">
                    <a:lumMod val="75000"/>
                  </a:schemeClr>
                </a:solidFill>
                <a:latin typeface="Comic Sans MS" pitchFamily="66" charset="0"/>
                <a:ea typeface="楷体" pitchFamily="49" charset="-122"/>
              </a:rPr>
              <a:t>Kido </a:t>
            </a:r>
            <a:r>
              <a:rPr lang="en-US" altLang="zh-CN" sz="2600" b="1" u="sng" dirty="0" smtClean="0">
                <a:solidFill>
                  <a:schemeClr val="accent4">
                    <a:lumMod val="75000"/>
                  </a:schemeClr>
                </a:solidFill>
                <a:latin typeface="Comic Sans MS" pitchFamily="66" charset="0"/>
                <a:ea typeface="楷体" pitchFamily="49" charset="-122"/>
              </a:rPr>
              <a:t>Themes </a:t>
            </a:r>
            <a:r>
              <a:rPr lang="en-US" altLang="zh-CN" sz="2600" b="1" u="sng" dirty="0" smtClean="0">
                <a:solidFill>
                  <a:schemeClr val="accent4">
                    <a:lumMod val="75000"/>
                  </a:schemeClr>
                </a:solidFill>
                <a:latin typeface="Comic Sans MS" pitchFamily="66" charset="0"/>
                <a:ea typeface="楷体" pitchFamily="49" charset="-122"/>
              </a:rPr>
              <a:t>&amp; Activities</a:t>
            </a:r>
          </a:p>
          <a:p>
            <a:pPr lvl="1">
              <a:buNone/>
            </a:pPr>
            <a:r>
              <a:rPr lang="en-US" altLang="zh-CN" sz="2600" b="1" dirty="0" smtClean="0">
                <a:solidFill>
                  <a:schemeClr val="accent4">
                    <a:lumMod val="75000"/>
                  </a:schemeClr>
                </a:solidFill>
                <a:latin typeface="Comic Sans MS" pitchFamily="66" charset="0"/>
                <a:ea typeface="楷体" pitchFamily="49" charset="-122"/>
              </a:rPr>
              <a:t>			=</a:t>
            </a:r>
            <a:r>
              <a:rPr lang="zh-CN" altLang="en-US" sz="2600" b="1" dirty="0" smtClean="0">
                <a:solidFill>
                  <a:schemeClr val="accent4">
                    <a:lumMod val="75000"/>
                  </a:schemeClr>
                </a:solidFill>
                <a:latin typeface="Comic Sans MS" pitchFamily="66" charset="0"/>
                <a:ea typeface="楷体" pitchFamily="49" charset="-122"/>
              </a:rPr>
              <a:t>童乐主题与活动教学</a:t>
            </a:r>
            <a:endParaRPr lang="en-US" altLang="zh-CN" sz="2600" b="1" dirty="0" smtClean="0">
              <a:solidFill>
                <a:schemeClr val="accent4">
                  <a:lumMod val="75000"/>
                </a:schemeClr>
              </a:solidFill>
              <a:latin typeface="Comic Sans MS" pitchFamily="66" charset="0"/>
              <a:ea typeface="楷体" pitchFamily="49" charset="-122"/>
            </a:endParaRPr>
          </a:p>
          <a:p>
            <a:pPr lvl="2"/>
            <a:r>
              <a:rPr lang="en-US" altLang="zh-CN" sz="2200" b="1" dirty="0" smtClean="0">
                <a:latin typeface="Comic Sans MS" pitchFamily="66" charset="0"/>
                <a:ea typeface="楷体" pitchFamily="49" charset="-122"/>
              </a:rPr>
              <a:t>Kido Stories</a:t>
            </a:r>
            <a:r>
              <a:rPr lang="zh-CN" altLang="en-US" sz="2200" b="1" dirty="0" smtClean="0">
                <a:latin typeface="Comic Sans MS" pitchFamily="66" charset="0"/>
                <a:ea typeface="楷体" pitchFamily="49" charset="-122"/>
              </a:rPr>
              <a:t>（绘本教学）</a:t>
            </a:r>
            <a:r>
              <a:rPr lang="en-US" altLang="zh-CN" sz="2200" b="1" dirty="0" smtClean="0">
                <a:latin typeface="Comic Sans MS" pitchFamily="66" charset="0"/>
                <a:ea typeface="楷体" pitchFamily="49" charset="-122"/>
              </a:rPr>
              <a:t> + Kido Writers</a:t>
            </a:r>
            <a:r>
              <a:rPr lang="zh-CN" altLang="en-US" sz="2200" b="1" dirty="0" smtClean="0">
                <a:latin typeface="Comic Sans MS" pitchFamily="66" charset="0"/>
                <a:ea typeface="楷体" pitchFamily="49" charset="-122"/>
              </a:rPr>
              <a:t>（自写故事）</a:t>
            </a:r>
            <a:r>
              <a:rPr lang="en-US" altLang="zh-CN" sz="2200" b="1" dirty="0" smtClean="0">
                <a:latin typeface="Comic Sans MS" pitchFamily="66" charset="0"/>
                <a:ea typeface="楷体" pitchFamily="49" charset="-122"/>
              </a:rPr>
              <a:t> + Kido Play</a:t>
            </a:r>
            <a:r>
              <a:rPr lang="zh-CN" altLang="en-US" sz="2200" b="1" dirty="0" smtClean="0">
                <a:latin typeface="Comic Sans MS" pitchFamily="66" charset="0"/>
                <a:ea typeface="楷体" pitchFamily="49" charset="-122"/>
              </a:rPr>
              <a:t>（听唱跳）</a:t>
            </a:r>
            <a:endParaRPr lang="en-US" altLang="zh-CN" sz="2200" b="1" dirty="0" smtClean="0">
              <a:latin typeface="Comic Sans MS" pitchFamily="66" charset="0"/>
              <a:ea typeface="楷体" pitchFamily="49" charset="-122"/>
            </a:endParaRPr>
          </a:p>
          <a:p>
            <a:r>
              <a:rPr lang="en-US" altLang="zh-CN" b="1" u="sng" dirty="0" err="1" smtClean="0">
                <a:solidFill>
                  <a:schemeClr val="accent4">
                    <a:lumMod val="75000"/>
                  </a:schemeClr>
                </a:solidFill>
                <a:latin typeface="Comic Sans MS" pitchFamily="66" charset="0"/>
                <a:ea typeface="楷体" pitchFamily="49" charset="-122"/>
              </a:rPr>
              <a:t>KidoSTORIES</a:t>
            </a:r>
            <a:r>
              <a:rPr lang="en-US" altLang="zh-CN" b="1" u="sng" dirty="0" smtClean="0">
                <a:solidFill>
                  <a:schemeClr val="accent4">
                    <a:lumMod val="75000"/>
                  </a:schemeClr>
                </a:solidFill>
                <a:latin typeface="Comic Sans MS" pitchFamily="66" charset="0"/>
                <a:ea typeface="楷体" pitchFamily="49" charset="-122"/>
              </a:rPr>
              <a:t>™</a:t>
            </a:r>
            <a:r>
              <a:rPr lang="zh-CN" altLang="en-US" b="1" dirty="0" smtClean="0"/>
              <a:t> </a:t>
            </a:r>
            <a:r>
              <a:rPr lang="zh-CN" altLang="en-US" sz="2800" b="1" dirty="0" smtClean="0"/>
              <a:t>（</a:t>
            </a:r>
            <a:r>
              <a:rPr lang="zh-CN" altLang="en-US" sz="2800" b="1" dirty="0" smtClean="0">
                <a:solidFill>
                  <a:srgbClr val="000099"/>
                </a:solidFill>
                <a:latin typeface="楷体" pitchFamily="49" charset="-122"/>
                <a:ea typeface="楷体" pitchFamily="49" charset="-122"/>
              </a:rPr>
              <a:t>让人惊叹的故事）</a:t>
            </a:r>
            <a:endParaRPr lang="en-US" altLang="zh-CN" sz="2000" b="1" u="sng" dirty="0" smtClean="0">
              <a:solidFill>
                <a:srgbClr val="000099"/>
              </a:solidFill>
              <a:latin typeface="楷体" pitchFamily="49" charset="-122"/>
              <a:ea typeface="楷体" pitchFamily="49" charset="-122"/>
            </a:endParaRPr>
          </a:p>
          <a:p>
            <a:pPr lvl="1"/>
            <a:r>
              <a:rPr lang="zh-CN" altLang="en-US" sz="2400" dirty="0" smtClean="0">
                <a:latin typeface="Comic Sans MS" pitchFamily="66" charset="0"/>
                <a:ea typeface="楷体" pitchFamily="49" charset="-122"/>
              </a:rPr>
              <a:t>故事是一种最好的语言方法来介绍孩子们新的词汇、语法和语言概念</a:t>
            </a:r>
            <a:endParaRPr lang="en-US" altLang="zh-CN" sz="2400" dirty="0" smtClean="0">
              <a:latin typeface="Comic Sans MS" pitchFamily="66" charset="0"/>
              <a:ea typeface="楷体" pitchFamily="49" charset="-122"/>
            </a:endParaRPr>
          </a:p>
          <a:p>
            <a:pPr lvl="1"/>
            <a:r>
              <a:rPr lang="en-US" altLang="zh-CN" sz="2000" dirty="0" smtClean="0">
                <a:latin typeface="Comic Sans MS" pitchFamily="66" charset="0"/>
                <a:ea typeface="楷体" pitchFamily="49" charset="-122"/>
              </a:rPr>
              <a:t>Stories are a </a:t>
            </a:r>
            <a:r>
              <a:rPr lang="en-US" altLang="zh-CN" sz="2000" u="sng" dirty="0" smtClean="0">
                <a:latin typeface="Comic Sans MS" pitchFamily="66" charset="0"/>
                <a:ea typeface="楷体" pitchFamily="49" charset="-122"/>
              </a:rPr>
              <a:t>great way to introduce new words, grammar and ideas</a:t>
            </a:r>
            <a:r>
              <a:rPr lang="en-US" altLang="zh-CN" sz="2000" dirty="0" smtClean="0">
                <a:latin typeface="Comic Sans MS" pitchFamily="66" charset="0"/>
                <a:ea typeface="楷体" pitchFamily="49" charset="-122"/>
              </a:rPr>
              <a:t> into a child’s language</a:t>
            </a:r>
          </a:p>
          <a:p>
            <a:pPr lvl="1"/>
            <a:r>
              <a:rPr lang="zh-CN" altLang="en-US" sz="2400" dirty="0" smtClean="0">
                <a:latin typeface="Comic Sans MS" pitchFamily="66" charset="0"/>
                <a:ea typeface="楷体" pitchFamily="49" charset="-122"/>
              </a:rPr>
              <a:t>我们用了很多时间，细心和仔细地挑选那些享誉国际又有趣的图书， 譬如“非常饥饿的毛毛虫”作者</a:t>
            </a:r>
            <a:r>
              <a:rPr lang="en-US" altLang="zh-CN" sz="2400" dirty="0" smtClean="0">
                <a:latin typeface="Comic Sans MS" pitchFamily="66" charset="0"/>
                <a:ea typeface="楷体" pitchFamily="49" charset="-122"/>
              </a:rPr>
              <a:t>Eric Carle</a:t>
            </a:r>
          </a:p>
          <a:p>
            <a:pPr lvl="1"/>
            <a:r>
              <a:rPr lang="en-US" altLang="zh-CN" sz="2000" dirty="0" smtClean="0">
                <a:latin typeface="Comic Sans MS" pitchFamily="66" charset="0"/>
                <a:ea typeface="楷体" pitchFamily="49" charset="-122"/>
              </a:rPr>
              <a:t>We’ve spent time carefully picking an interesting selection of internationally acclaimed picture books such as “The Very Hungry Caterpillar” by Eric Carle</a:t>
            </a:r>
          </a:p>
          <a:p>
            <a:pPr lvl="1"/>
            <a:endParaRPr lang="en-US" altLang="zh-CN" sz="2000" dirty="0" smtClean="0">
              <a:latin typeface="Comic Sans MS" pitchFamily="66" charset="0"/>
              <a:ea typeface="楷体" pitchFamily="49" charset="-122"/>
            </a:endParaRPr>
          </a:p>
          <a:p>
            <a:pPr lvl="1"/>
            <a:endParaRPr lang="en-US" altLang="zh-CN" dirty="0" smtClean="0">
              <a:latin typeface="Comic Sans MS" pitchFamily="66" charset="0"/>
              <a:ea typeface="楷体" pitchFamily="49" charset="-122"/>
            </a:endParaRPr>
          </a:p>
          <a:p>
            <a:endParaRPr lang="en-US" altLang="zh-CN" sz="3200" b="1" u="sng" dirty="0">
              <a:solidFill>
                <a:schemeClr val="accent4">
                  <a:lumMod val="75000"/>
                </a:schemeClr>
              </a:solidFill>
              <a:latin typeface="Comic Sans MS" pitchFamily="66" charset="0"/>
              <a:ea typeface="楷体" pitchFamily="49" charset="-122"/>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11">
      <a:dk1>
        <a:sysClr val="windowText" lastClr="000000"/>
      </a:dk1>
      <a:lt1>
        <a:sysClr val="window" lastClr="FFFFFF"/>
      </a:lt1>
      <a:dk2>
        <a:srgbClr val="575F6D"/>
      </a:dk2>
      <a:lt2>
        <a:srgbClr val="FFF39D"/>
      </a:lt2>
      <a:accent1>
        <a:srgbClr val="CEB400"/>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4080</TotalTime>
  <Words>4777</Words>
  <Application>Microsoft Office PowerPoint</Application>
  <PresentationFormat>On-screen Show (4:3)</PresentationFormat>
  <Paragraphs>282</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Oriel</vt:lpstr>
      <vt:lpstr>Kidoland  童乐苑</vt:lpstr>
      <vt:lpstr>Slide 2</vt:lpstr>
      <vt:lpstr>Slide 3</vt:lpstr>
      <vt:lpstr>幼儿园 vs Kidoland</vt:lpstr>
      <vt:lpstr>幼儿园 Vs kidoland</vt:lpstr>
      <vt:lpstr>幼儿园 Vs kidoland</vt:lpstr>
      <vt:lpstr>Kidolandの特色</vt:lpstr>
      <vt:lpstr>Kidolandの特色</vt:lpstr>
      <vt:lpstr>Kidolandの特色</vt:lpstr>
      <vt:lpstr>Kidolandの特色</vt:lpstr>
      <vt:lpstr> Kidolandの特色 - KIDO THEMES &amp; ACTIVITIES </vt:lpstr>
      <vt:lpstr> Kidolandの特色 - KIDO THEMES &amp; ACTIVITIES </vt:lpstr>
      <vt:lpstr> Kidolandの特色 - KIDO THEMES &amp; ACTIVITIES </vt:lpstr>
      <vt:lpstr> Kidolandの特色- KIDO THEMES &amp; ACTIVITIES </vt:lpstr>
      <vt:lpstr> Kidolandの特色 - KIDO THEMES &amp; ACTIVITIES </vt:lpstr>
      <vt:lpstr>Slide 16</vt:lpstr>
      <vt:lpstr> Kidolandの特色 - KIDO THEMES &amp; ACTIVITIES </vt:lpstr>
      <vt:lpstr>Kidolandの特色</vt:lpstr>
      <vt:lpstr>Kidolandの特色</vt:lpstr>
      <vt:lpstr>Kidolandの特色</vt:lpstr>
      <vt:lpstr>Kidolandの特色</vt:lpstr>
      <vt:lpstr>Kidolandの特色</vt:lpstr>
      <vt:lpstr>Kidolandの特色</vt:lpstr>
      <vt:lpstr>Kidolandの特色</vt:lpstr>
      <vt:lpstr>Kidolandの特色</vt:lpstr>
      <vt:lpstr>Kidoland の特色  </vt:lpstr>
      <vt:lpstr>Kidolandの特色</vt:lpstr>
      <vt:lpstr>Kidoland 上课时间表</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SRIBHAGAWAN</dc:creator>
  <cp:lastModifiedBy>Windows User</cp:lastModifiedBy>
  <cp:revision>263</cp:revision>
  <dcterms:created xsi:type="dcterms:W3CDTF">2014-09-16T21:33:25Z</dcterms:created>
  <dcterms:modified xsi:type="dcterms:W3CDTF">2016-12-08T05:29:09Z</dcterms:modified>
</cp:coreProperties>
</file>